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51" r:id="rId1"/>
  </p:sldMasterIdLst>
  <p:notesMasterIdLst>
    <p:notesMasterId r:id="rId30"/>
  </p:notesMasterIdLst>
  <p:handoutMasterIdLst>
    <p:handoutMasterId r:id="rId31"/>
  </p:handoutMasterIdLst>
  <p:sldIdLst>
    <p:sldId id="346" r:id="rId2"/>
    <p:sldId id="371" r:id="rId3"/>
    <p:sldId id="372" r:id="rId4"/>
    <p:sldId id="367" r:id="rId5"/>
    <p:sldId id="269" r:id="rId6"/>
    <p:sldId id="360" r:id="rId7"/>
    <p:sldId id="368" r:id="rId8"/>
    <p:sldId id="356" r:id="rId9"/>
    <p:sldId id="362" r:id="rId10"/>
    <p:sldId id="369" r:id="rId11"/>
    <p:sldId id="366" r:id="rId12"/>
    <p:sldId id="365" r:id="rId13"/>
    <p:sldId id="256" r:id="rId14"/>
    <p:sldId id="359" r:id="rId15"/>
    <p:sldId id="358" r:id="rId16"/>
    <p:sldId id="344" r:id="rId17"/>
    <p:sldId id="352" r:id="rId18"/>
    <p:sldId id="319" r:id="rId19"/>
    <p:sldId id="270" r:id="rId20"/>
    <p:sldId id="350" r:id="rId21"/>
    <p:sldId id="357" r:id="rId22"/>
    <p:sldId id="347" r:id="rId23"/>
    <p:sldId id="364" r:id="rId24"/>
    <p:sldId id="370" r:id="rId25"/>
    <p:sldId id="348" r:id="rId26"/>
    <p:sldId id="355" r:id="rId27"/>
    <p:sldId id="349" r:id="rId28"/>
    <p:sldId id="363" r:id="rId2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0000"/>
    <a:srgbClr val="6600CC"/>
    <a:srgbClr val="009900"/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787"/>
    <p:restoredTop sz="90929"/>
  </p:normalViewPr>
  <p:slideViewPr>
    <p:cSldViewPr>
      <p:cViewPr varScale="1">
        <p:scale>
          <a:sx n="69" d="100"/>
          <a:sy n="69" d="100"/>
        </p:scale>
        <p:origin x="780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image" Target="../media/image12.png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image" Target="../media/image14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image" Target="../media/image8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kumimoji="0" sz="1200"/>
            </a:lvl1pPr>
          </a:lstStyle>
          <a:p>
            <a:endParaRPr lang="it-IT"/>
          </a:p>
        </p:txBody>
      </p:sp>
      <p:sp>
        <p:nvSpPr>
          <p:cNvPr id="1116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kumimoji="0" sz="1200"/>
            </a:lvl1pPr>
          </a:lstStyle>
          <a:p>
            <a:endParaRPr lang="it-IT"/>
          </a:p>
        </p:txBody>
      </p:sp>
      <p:sp>
        <p:nvSpPr>
          <p:cNvPr id="1116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kumimoji="0" sz="1200"/>
            </a:lvl1pPr>
          </a:lstStyle>
          <a:p>
            <a:endParaRPr lang="it-IT"/>
          </a:p>
        </p:txBody>
      </p:sp>
      <p:sp>
        <p:nvSpPr>
          <p:cNvPr id="1116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kumimoji="0" sz="1200"/>
            </a:lvl1pPr>
          </a:lstStyle>
          <a:p>
            <a:fld id="{68F4786D-81E6-4177-9EB6-701184BE5B3B}" type="slidenum">
              <a:rPr lang="it-IT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132582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kumimoji="0" sz="1200"/>
            </a:lvl1pPr>
          </a:lstStyle>
          <a:p>
            <a:endParaRPr lang="it-IT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kumimoji="0" sz="1200"/>
            </a:lvl1pPr>
          </a:lstStyle>
          <a:p>
            <a:endParaRPr lang="it-IT"/>
          </a:p>
        </p:txBody>
      </p:sp>
      <p:sp>
        <p:nvSpPr>
          <p:cNvPr id="450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kumimoji="0" sz="1200"/>
            </a:lvl1pPr>
          </a:lstStyle>
          <a:p>
            <a:endParaRPr lang="it-IT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kumimoji="0" sz="1200"/>
            </a:lvl1pPr>
          </a:lstStyle>
          <a:p>
            <a:fld id="{B8B8D603-C54F-4D49-A536-C6260933C640}" type="slidenum">
              <a:rPr lang="it-IT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4815283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DB6224A-886B-4670-B287-1B26311F77CC}" type="slidenum">
              <a:rPr lang="it-IT"/>
              <a:pPr/>
              <a:t>13</a:t>
            </a:fld>
            <a:endParaRPr lang="it-IT"/>
          </a:p>
        </p:txBody>
      </p:sp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11655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ChangeArrowheads="1"/>
          </p:cNvSpPr>
          <p:nvPr/>
        </p:nvSpPr>
        <p:spPr bwMode="hidden">
          <a:xfrm>
            <a:off x="228600" y="3200400"/>
            <a:ext cx="8763000" cy="1341438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it-IT"/>
          </a:p>
        </p:txBody>
      </p:sp>
      <p:pic>
        <p:nvPicPr>
          <p:cNvPr id="120835" name="Picture 3" descr="D:\FRONTPAGE THEMES\NATURE\ANABNR2.PNG"/>
          <p:cNvPicPr>
            <a:picLocks noChangeAspect="1" noChangeArrowheads="1"/>
          </p:cNvPicPr>
          <p:nvPr/>
        </p:nvPicPr>
        <p:blipFill>
          <a:blip r:embed="rId2" cstate="print"/>
          <a:srcRect l="-900" t="-1314" r="-2" b="-36961"/>
          <a:stretch>
            <a:fillRect/>
          </a:stretch>
        </p:blipFill>
        <p:spPr bwMode="auto">
          <a:xfrm>
            <a:off x="533400" y="3200400"/>
            <a:ext cx="8458200" cy="1158875"/>
          </a:xfrm>
          <a:prstGeom prst="rect">
            <a:avLst/>
          </a:prstGeom>
          <a:noFill/>
        </p:spPr>
      </p:pic>
      <p:sp>
        <p:nvSpPr>
          <p:cNvPr id="120836" name="Rectangle 4"/>
          <p:cNvSpPr>
            <a:spLocks noChangeArrowheads="1"/>
          </p:cNvSpPr>
          <p:nvPr/>
        </p:nvSpPr>
        <p:spPr bwMode="hidden">
          <a:xfrm>
            <a:off x="795338" y="2895600"/>
            <a:ext cx="304800" cy="990600"/>
          </a:xfrm>
          <a:prstGeom prst="rect">
            <a:avLst/>
          </a:prstGeom>
          <a:solidFill>
            <a:schemeClr val="accent2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it-IT"/>
          </a:p>
        </p:txBody>
      </p:sp>
      <p:sp>
        <p:nvSpPr>
          <p:cNvPr id="120837" name="Rectangle 5"/>
          <p:cNvSpPr>
            <a:spLocks noGrp="1" noChangeArrowheads="1"/>
          </p:cNvSpPr>
          <p:nvPr>
            <p:ph type="ctrTitle"/>
          </p:nvPr>
        </p:nvSpPr>
        <p:spPr>
          <a:xfrm>
            <a:off x="1143000" y="19812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120838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2038350" y="4351338"/>
            <a:ext cx="6400800" cy="1371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120839" name="Rectangle 7"/>
          <p:cNvSpPr>
            <a:spLocks noGrp="1" noChangeArrowheads="1"/>
          </p:cNvSpPr>
          <p:nvPr>
            <p:ph type="dt" sz="half" idx="2"/>
          </p:nvPr>
        </p:nvSpPr>
        <p:spPr>
          <a:xfrm>
            <a:off x="685800" y="63246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120840" name="Rectangle 8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3246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120841" name="Rectangle 9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324600"/>
            <a:ext cx="1905000" cy="457200"/>
          </a:xfrm>
        </p:spPr>
        <p:txBody>
          <a:bodyPr/>
          <a:lstStyle>
            <a:lvl1pPr>
              <a:defRPr sz="1400"/>
            </a:lvl1pPr>
          </a:lstStyle>
          <a:p>
            <a:fld id="{95CF4988-676A-49DE-BBEE-FFAF8D08D9A0}" type="slidenum">
              <a:rPr lang="it-IT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6CA197-1A3F-4B62-BCA4-79814DA6D64F}" type="slidenum">
              <a:rPr lang="it-IT"/>
              <a:pPr/>
              <a:t>‹N›</a:t>
            </a:fld>
            <a:endParaRPr lang="it-IT" sz="140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896100" y="838200"/>
            <a:ext cx="1943100" cy="5378450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1066800" y="838200"/>
            <a:ext cx="5676900" cy="5378450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371771-A44D-4C5D-B511-40B4507E3368}" type="slidenum">
              <a:rPr lang="it-IT"/>
              <a:pPr/>
              <a:t>‹N›</a:t>
            </a:fld>
            <a:endParaRPr lang="it-IT" sz="140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6BC132-1B35-4BB6-8AE3-E4AB422BCA9F}" type="slidenum">
              <a:rPr lang="it-IT"/>
              <a:pPr/>
              <a:t>‹N›</a:t>
            </a:fld>
            <a:endParaRPr lang="it-IT" sz="140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48B739-E470-4576-B9F1-16905B0903D1}" type="slidenum">
              <a:rPr lang="it-IT"/>
              <a:pPr/>
              <a:t>‹N›</a:t>
            </a:fld>
            <a:endParaRPr lang="it-IT" sz="140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1066800" y="210185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5029200" y="210185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CB19C6-416F-41BE-A14F-F83B6E4C4223}" type="slidenum">
              <a:rPr lang="it-IT"/>
              <a:pPr/>
              <a:t>‹N›</a:t>
            </a:fld>
            <a:endParaRPr lang="it-IT" sz="140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6EEDC7-A1AF-4793-8BBA-5D0AAE9B1B12}" type="slidenum">
              <a:rPr lang="it-IT"/>
              <a:pPr/>
              <a:t>‹N›</a:t>
            </a:fld>
            <a:endParaRPr lang="it-IT" sz="140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39C94A-FE13-499B-B8FC-B56D22B321C2}" type="slidenum">
              <a:rPr lang="it-IT"/>
              <a:pPr/>
              <a:t>‹N›</a:t>
            </a:fld>
            <a:endParaRPr lang="it-IT" sz="140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F9B9D1-D9B1-4975-B43A-46FC979EDA32}" type="slidenum">
              <a:rPr lang="it-IT"/>
              <a:pPr/>
              <a:t>‹N›</a:t>
            </a:fld>
            <a:endParaRPr lang="it-IT" sz="140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E6C02D-0334-4543-A379-417FAB2AC732}" type="slidenum">
              <a:rPr lang="it-IT"/>
              <a:pPr/>
              <a:t>‹N›</a:t>
            </a:fld>
            <a:endParaRPr lang="it-IT" sz="14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885F9B-B211-42DB-97A0-EBCA7BF61662}" type="slidenum">
              <a:rPr lang="it-IT"/>
              <a:pPr/>
              <a:t>‹N›</a:t>
            </a:fld>
            <a:endParaRPr lang="it-IT" sz="140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ChangeArrowheads="1"/>
          </p:cNvSpPr>
          <p:nvPr/>
        </p:nvSpPr>
        <p:spPr bwMode="hidden">
          <a:xfrm>
            <a:off x="152400" y="0"/>
            <a:ext cx="1447800" cy="685800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it-IT"/>
          </a:p>
        </p:txBody>
      </p:sp>
      <p:sp>
        <p:nvSpPr>
          <p:cNvPr id="119811" name="Rectangle 3"/>
          <p:cNvSpPr>
            <a:spLocks noChangeArrowheads="1"/>
          </p:cNvSpPr>
          <p:nvPr/>
        </p:nvSpPr>
        <p:spPr bwMode="hidden">
          <a:xfrm>
            <a:off x="1676400" y="0"/>
            <a:ext cx="7467600" cy="121920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it-IT"/>
          </a:p>
        </p:txBody>
      </p:sp>
      <p:sp>
        <p:nvSpPr>
          <p:cNvPr id="119812" name="Rectangle 4" descr="Stationery"/>
          <p:cNvSpPr>
            <a:spLocks noChangeArrowheads="1"/>
          </p:cNvSpPr>
          <p:nvPr/>
        </p:nvSpPr>
        <p:spPr bwMode="auto">
          <a:xfrm>
            <a:off x="457200" y="0"/>
            <a:ext cx="1219200" cy="762000"/>
          </a:xfrm>
          <a:prstGeom prst="rect">
            <a:avLst/>
          </a:prstGeom>
          <a:blipFill dpi="0" rotWithShape="0">
            <a:blip r:embed="rId13" cstate="print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it-IT"/>
          </a:p>
        </p:txBody>
      </p:sp>
      <p:sp>
        <p:nvSpPr>
          <p:cNvPr id="119813" name="Rectangle 5" descr="Stationery"/>
          <p:cNvSpPr>
            <a:spLocks noChangeArrowheads="1"/>
          </p:cNvSpPr>
          <p:nvPr/>
        </p:nvSpPr>
        <p:spPr bwMode="auto">
          <a:xfrm>
            <a:off x="0" y="0"/>
            <a:ext cx="457200" cy="6858000"/>
          </a:xfrm>
          <a:prstGeom prst="rect">
            <a:avLst/>
          </a:prstGeom>
          <a:blipFill dpi="0" rotWithShape="0">
            <a:blip r:embed="rId13" cstate="print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it-IT"/>
          </a:p>
        </p:txBody>
      </p:sp>
      <p:sp>
        <p:nvSpPr>
          <p:cNvPr id="119814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8382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lo stile del titolo dello schema</a:t>
            </a:r>
          </a:p>
        </p:txBody>
      </p:sp>
      <p:sp>
        <p:nvSpPr>
          <p:cNvPr id="1198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66800" y="64135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400">
                <a:solidFill>
                  <a:schemeClr val="tx2"/>
                </a:solidFill>
              </a:defRPr>
            </a:lvl1pPr>
          </a:lstStyle>
          <a:p>
            <a:endParaRPr lang="it-IT"/>
          </a:p>
        </p:txBody>
      </p:sp>
      <p:sp>
        <p:nvSpPr>
          <p:cNvPr id="1198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4135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kumimoji="0" sz="1400">
                <a:solidFill>
                  <a:schemeClr val="tx2"/>
                </a:solidFill>
              </a:defRPr>
            </a:lvl1pPr>
          </a:lstStyle>
          <a:p>
            <a:endParaRPr lang="it-IT"/>
          </a:p>
        </p:txBody>
      </p:sp>
      <p:pic>
        <p:nvPicPr>
          <p:cNvPr id="119817" name="Picture 9" descr="C:\Wendy\anabnr2.GIF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228725" y="0"/>
            <a:ext cx="7915275" cy="754063"/>
          </a:xfrm>
          <a:prstGeom prst="rect">
            <a:avLst/>
          </a:prstGeom>
          <a:noFill/>
        </p:spPr>
      </p:pic>
      <p:sp>
        <p:nvSpPr>
          <p:cNvPr id="119818" name="Rectangle 10"/>
          <p:cNvSpPr>
            <a:spLocks noChangeArrowheads="1"/>
          </p:cNvSpPr>
          <p:nvPr/>
        </p:nvSpPr>
        <p:spPr bwMode="auto">
          <a:xfrm>
            <a:off x="304800" y="457200"/>
            <a:ext cx="2514600" cy="304800"/>
          </a:xfrm>
          <a:prstGeom prst="rect">
            <a:avLst/>
          </a:prstGeom>
          <a:solidFill>
            <a:schemeClr val="accent2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it-IT"/>
          </a:p>
        </p:txBody>
      </p:sp>
      <p:sp>
        <p:nvSpPr>
          <p:cNvPr id="119819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29600" y="6413500"/>
            <a:ext cx="91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>
                <a:solidFill>
                  <a:schemeClr val="tx2"/>
                </a:solidFill>
              </a:defRPr>
            </a:lvl1pPr>
          </a:lstStyle>
          <a:p>
            <a:fld id="{A90B9D14-1FD1-4ABE-B98F-348CB25876A3}" type="slidenum">
              <a:rPr lang="it-IT"/>
              <a:pPr/>
              <a:t>‹N›</a:t>
            </a:fld>
            <a:endParaRPr lang="it-IT" sz="1400"/>
          </a:p>
        </p:txBody>
      </p:sp>
      <p:sp>
        <p:nvSpPr>
          <p:cNvPr id="11982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210185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hf hdr="0" ftr="0" dt="0"/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457200" indent="-457200" algn="l" rtl="0" fontAlgn="base">
        <a:spcBef>
          <a:spcPct val="20000"/>
        </a:spcBef>
        <a:spcAft>
          <a:spcPct val="0"/>
        </a:spcAft>
        <a:buClr>
          <a:srgbClr val="A50021"/>
        </a:buClr>
        <a:buSzPct val="75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1027113" indent="-45561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n"/>
        <a:defRPr sz="2800">
          <a:solidFill>
            <a:schemeClr val="tx1"/>
          </a:solidFill>
          <a:latin typeface="+mn-lt"/>
        </a:defRPr>
      </a:lvl2pPr>
      <a:lvl3pPr marL="1370013" indent="-228600" algn="l" rtl="0" fontAlgn="base">
        <a:spcBef>
          <a:spcPct val="20000"/>
        </a:spcBef>
        <a:spcAft>
          <a:spcPct val="0"/>
        </a:spcAft>
        <a:buClr>
          <a:srgbClr val="666699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712913" indent="-228600" algn="l" rtl="0" fontAlgn="base">
        <a:spcBef>
          <a:spcPct val="20000"/>
        </a:spcBef>
        <a:spcAft>
          <a:spcPct val="0"/>
        </a:spcAft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4.png"/><Relationship Id="rId4" Type="http://schemas.openxmlformats.org/officeDocument/2006/relationships/oleObject" Target="../embeddings/oleObject8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4.png"/><Relationship Id="rId4" Type="http://schemas.openxmlformats.org/officeDocument/2006/relationships/oleObject" Target="../embeddings/oleObject9.bin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4.png"/><Relationship Id="rId4" Type="http://schemas.openxmlformats.org/officeDocument/2006/relationships/oleObject" Target="../embeddings/oleObject2.bin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4.png"/><Relationship Id="rId5" Type="http://schemas.openxmlformats.org/officeDocument/2006/relationships/oleObject" Target="../embeddings/oleObject14.bin"/><Relationship Id="rId4" Type="http://schemas.openxmlformats.org/officeDocument/2006/relationships/image" Target="../media/image1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4.png"/><Relationship Id="rId5" Type="http://schemas.openxmlformats.org/officeDocument/2006/relationships/oleObject" Target="../embeddings/oleObject18.bin"/><Relationship Id="rId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4.png"/><Relationship Id="rId4" Type="http://schemas.openxmlformats.org/officeDocument/2006/relationships/oleObject" Target="../embeddings/oleObject4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6.bin"/><Relationship Id="rId5" Type="http://schemas.openxmlformats.org/officeDocument/2006/relationships/image" Target="../media/image8.png"/><Relationship Id="rId4" Type="http://schemas.openxmlformats.org/officeDocument/2006/relationships/oleObject" Target="../embeddings/oleObject5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0B6BA-17CD-46F0-A7E0-D56DE31EBF18}" type="slidenum">
              <a:rPr lang="it-IT">
                <a:latin typeface="+mj-lt"/>
              </a:rPr>
              <a:pPr/>
              <a:t>1</a:t>
            </a:fld>
            <a:endParaRPr lang="it-IT" sz="1400">
              <a:latin typeface="+mj-lt"/>
            </a:endParaRPr>
          </a:p>
        </p:txBody>
      </p:sp>
      <p:sp>
        <p:nvSpPr>
          <p:cNvPr id="118786" name="Rectangle 2"/>
          <p:cNvSpPr>
            <a:spLocks noChangeArrowheads="1"/>
          </p:cNvSpPr>
          <p:nvPr/>
        </p:nvSpPr>
        <p:spPr bwMode="auto">
          <a:xfrm>
            <a:off x="1676400" y="3725863"/>
            <a:ext cx="7391400" cy="3124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35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endParaRPr kumimoji="0" lang="it-IT" sz="2800">
              <a:latin typeface="+mj-lt"/>
            </a:endParaRPr>
          </a:p>
        </p:txBody>
      </p:sp>
      <p:sp>
        <p:nvSpPr>
          <p:cNvPr id="118787" name="Rectangle 3"/>
          <p:cNvSpPr>
            <a:spLocks noChangeArrowheads="1"/>
          </p:cNvSpPr>
          <p:nvPr/>
        </p:nvSpPr>
        <p:spPr bwMode="auto">
          <a:xfrm>
            <a:off x="1676400" y="2125663"/>
            <a:ext cx="74676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marL="2198688" indent="-1147763" algn="ctr"/>
            <a:r>
              <a:rPr kumimoji="0" lang="it-IT" sz="3600" b="1">
                <a:latin typeface="+mj-lt"/>
              </a:rPr>
              <a:t/>
            </a:r>
            <a:br>
              <a:rPr kumimoji="0" lang="it-IT" sz="3600" b="1">
                <a:latin typeface="+mj-lt"/>
              </a:rPr>
            </a:br>
            <a:r>
              <a:rPr kumimoji="0" lang="it-IT" sz="3600">
                <a:latin typeface="+mj-lt"/>
              </a:rPr>
              <a:t/>
            </a:r>
            <a:br>
              <a:rPr kumimoji="0" lang="it-IT" sz="3600">
                <a:latin typeface="+mj-lt"/>
              </a:rPr>
            </a:br>
            <a:r>
              <a:rPr kumimoji="0" lang="it-IT" sz="3600">
                <a:latin typeface="+mj-lt"/>
              </a:rPr>
              <a:t/>
            </a:r>
            <a:br>
              <a:rPr kumimoji="0" lang="it-IT" sz="3600">
                <a:latin typeface="+mj-lt"/>
              </a:rPr>
            </a:br>
            <a:r>
              <a:rPr kumimoji="0" lang="it-IT" sz="3600">
                <a:latin typeface="+mj-lt"/>
              </a:rPr>
              <a:t/>
            </a:r>
            <a:br>
              <a:rPr kumimoji="0" lang="it-IT" sz="3600">
                <a:latin typeface="+mj-lt"/>
              </a:rPr>
            </a:br>
            <a:endParaRPr kumimoji="0" lang="it-IT" sz="3600">
              <a:latin typeface="+mj-lt"/>
            </a:endParaRPr>
          </a:p>
        </p:txBody>
      </p:sp>
      <p:sp>
        <p:nvSpPr>
          <p:cNvPr id="118788" name="Rectangle 4"/>
          <p:cNvSpPr>
            <a:spLocks noChangeArrowheads="1"/>
          </p:cNvSpPr>
          <p:nvPr/>
        </p:nvSpPr>
        <p:spPr bwMode="auto">
          <a:xfrm>
            <a:off x="1828800" y="762000"/>
            <a:ext cx="72390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spcBef>
                <a:spcPct val="20000"/>
              </a:spcBef>
              <a:buClr>
                <a:srgbClr val="A50021"/>
              </a:buClr>
              <a:buSzPct val="75000"/>
              <a:buFont typeface="Wingdings" pitchFamily="2" charset="2"/>
              <a:buNone/>
            </a:pPr>
            <a:endParaRPr kumimoji="0" lang="it-IT" sz="3400" b="1" dirty="0">
              <a:solidFill>
                <a:srgbClr val="800000"/>
              </a:solidFill>
              <a:latin typeface="+mj-lt"/>
            </a:endParaRPr>
          </a:p>
          <a:p>
            <a:pPr marL="342900" indent="-342900" algn="ctr">
              <a:spcBef>
                <a:spcPct val="20000"/>
              </a:spcBef>
              <a:buClr>
                <a:srgbClr val="A50021"/>
              </a:buClr>
              <a:buSzPct val="75000"/>
              <a:buFont typeface="Wingdings" pitchFamily="2" charset="2"/>
              <a:buNone/>
            </a:pPr>
            <a:r>
              <a:rPr kumimoji="0" lang="it-IT" sz="3000" dirty="0">
                <a:latin typeface="+mj-lt"/>
              </a:rPr>
              <a:t> </a:t>
            </a:r>
            <a:r>
              <a:rPr kumimoji="0" lang="it-IT" sz="3000" b="1" dirty="0" smtClean="0">
                <a:solidFill>
                  <a:srgbClr val="C00000"/>
                </a:solidFill>
                <a:latin typeface="+mj-lt"/>
              </a:rPr>
              <a:t>Casa Madonna dell’Uliveto</a:t>
            </a:r>
          </a:p>
          <a:p>
            <a:pPr marL="342900" indent="-342900" algn="ctr">
              <a:spcBef>
                <a:spcPct val="20000"/>
              </a:spcBef>
              <a:buClr>
                <a:srgbClr val="A50021"/>
              </a:buClr>
              <a:buSzPct val="75000"/>
              <a:buFont typeface="Wingdings" pitchFamily="2" charset="2"/>
              <a:buNone/>
            </a:pPr>
            <a:r>
              <a:rPr kumimoji="0" lang="it-IT" sz="3400" dirty="0" smtClean="0">
                <a:solidFill>
                  <a:srgbClr val="800000"/>
                </a:solidFill>
                <a:latin typeface="+mj-lt"/>
              </a:rPr>
              <a:t>Hospice </a:t>
            </a:r>
            <a:r>
              <a:rPr kumimoji="0" lang="it-IT" sz="3400" dirty="0">
                <a:solidFill>
                  <a:srgbClr val="800000"/>
                </a:solidFill>
                <a:latin typeface="+mj-lt"/>
              </a:rPr>
              <a:t>territoriale di </a:t>
            </a:r>
            <a:r>
              <a:rPr kumimoji="0" lang="it-IT" sz="3400" dirty="0" smtClean="0">
                <a:solidFill>
                  <a:srgbClr val="800000"/>
                </a:solidFill>
                <a:latin typeface="+mj-lt"/>
              </a:rPr>
              <a:t>Albinea - </a:t>
            </a:r>
            <a:r>
              <a:rPr kumimoji="0" lang="it-IT" sz="3400" dirty="0" err="1" smtClean="0">
                <a:solidFill>
                  <a:srgbClr val="800000"/>
                </a:solidFill>
                <a:latin typeface="+mj-lt"/>
              </a:rPr>
              <a:t>R.E</a:t>
            </a:r>
            <a:r>
              <a:rPr kumimoji="0" lang="it-IT" sz="3400" dirty="0" err="1">
                <a:solidFill>
                  <a:srgbClr val="800000"/>
                </a:solidFill>
                <a:latin typeface="+mj-lt"/>
              </a:rPr>
              <a:t>.</a:t>
            </a:r>
            <a:r>
              <a:rPr kumimoji="0" lang="it-IT" sz="3400" dirty="0">
                <a:solidFill>
                  <a:srgbClr val="800000"/>
                </a:solidFill>
                <a:latin typeface="+mj-lt"/>
              </a:rPr>
              <a:t> </a:t>
            </a:r>
            <a:r>
              <a:rPr kumimoji="0" lang="it-IT" b="1" dirty="0">
                <a:solidFill>
                  <a:srgbClr val="800000"/>
                </a:solidFill>
                <a:latin typeface="+mj-lt"/>
              </a:rPr>
              <a:t>Gestione </a:t>
            </a:r>
            <a:r>
              <a:rPr kumimoji="0" lang="it-IT" b="1" dirty="0" smtClean="0">
                <a:solidFill>
                  <a:srgbClr val="800000"/>
                </a:solidFill>
                <a:latin typeface="+mj-lt"/>
              </a:rPr>
              <a:t>integrata multidisciplinare</a:t>
            </a:r>
            <a:endParaRPr kumimoji="0" lang="it-IT" b="1" dirty="0">
              <a:solidFill>
                <a:srgbClr val="800000"/>
              </a:solidFill>
              <a:latin typeface="+mj-lt"/>
            </a:endParaRPr>
          </a:p>
        </p:txBody>
      </p:sp>
      <p:graphicFrame>
        <p:nvGraphicFramePr>
          <p:cNvPr id="118789" name="Object 5"/>
          <p:cNvGraphicFramePr>
            <a:graphicFrameLocks noChangeAspect="1"/>
          </p:cNvGraphicFramePr>
          <p:nvPr/>
        </p:nvGraphicFramePr>
        <p:xfrm>
          <a:off x="179512" y="2995512"/>
          <a:ext cx="3672408" cy="37458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790" name="Fotografia Photo Editor" r:id="rId3" imgW="5172797" imgH="5047619" progId="">
                  <p:embed/>
                </p:oleObj>
              </mc:Choice>
              <mc:Fallback>
                <p:oleObj name="Fotografia Photo Editor" r:id="rId3" imgW="5172797" imgH="5047619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512" y="2995512"/>
                        <a:ext cx="3672408" cy="3745856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bg2"/>
                        </a:solidFill>
                        <a:miter lim="800000"/>
                        <a:headEnd/>
                        <a:tailEnd/>
                      </a:ln>
                      <a:effectLst>
                        <a:outerShdw dist="107763" dir="8100000" algn="ctr" rotWithShape="0">
                          <a:schemeClr val="bg2"/>
                        </a:outerShdw>
                      </a:effectLst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8790" name="Rectangle 6"/>
          <p:cNvSpPr>
            <a:spLocks noChangeArrowheads="1"/>
          </p:cNvSpPr>
          <p:nvPr/>
        </p:nvSpPr>
        <p:spPr bwMode="auto">
          <a:xfrm>
            <a:off x="5334000" y="4427538"/>
            <a:ext cx="3124200" cy="2430462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kumimoji="0" lang="it-IT" sz="2800" dirty="0">
                <a:solidFill>
                  <a:srgbClr val="800000"/>
                </a:solidFill>
                <a:latin typeface="+mj-lt"/>
              </a:rPr>
              <a:t>Annamaria </a:t>
            </a:r>
            <a:r>
              <a:rPr kumimoji="0" lang="it-IT" sz="2800" dirty="0" smtClean="0">
                <a:solidFill>
                  <a:srgbClr val="800000"/>
                </a:solidFill>
                <a:latin typeface="+mj-lt"/>
              </a:rPr>
              <a:t>Marzi</a:t>
            </a:r>
          </a:p>
          <a:p>
            <a:pPr algn="ctr"/>
            <a:r>
              <a:rPr kumimoji="0" lang="it-IT" sz="2800" dirty="0" smtClean="0">
                <a:solidFill>
                  <a:srgbClr val="800000"/>
                </a:solidFill>
                <a:latin typeface="+mj-lt"/>
              </a:rPr>
              <a:t>Maria Grazia Solimè</a:t>
            </a:r>
            <a:endParaRPr kumimoji="0" lang="it-IT" sz="2800" dirty="0">
              <a:solidFill>
                <a:srgbClr val="800000"/>
              </a:solidFill>
              <a:latin typeface="+mj-lt"/>
            </a:endParaRPr>
          </a:p>
          <a:p>
            <a:pPr algn="ctr"/>
            <a:r>
              <a:rPr kumimoji="0" lang="it-IT" sz="3200" dirty="0">
                <a:solidFill>
                  <a:srgbClr val="800000"/>
                </a:solidFill>
                <a:latin typeface="+mj-lt"/>
              </a:rPr>
              <a:t>Albinea </a:t>
            </a:r>
            <a:r>
              <a:rPr kumimoji="0" lang="it-IT" sz="3200" dirty="0" smtClean="0">
                <a:solidFill>
                  <a:srgbClr val="800000"/>
                </a:solidFill>
                <a:latin typeface="+mj-lt"/>
              </a:rPr>
              <a:t>–</a:t>
            </a:r>
            <a:r>
              <a:rPr kumimoji="0" lang="it-IT" sz="3600" dirty="0" smtClean="0">
                <a:solidFill>
                  <a:srgbClr val="800000"/>
                </a:solidFill>
                <a:latin typeface="+mj-lt"/>
              </a:rPr>
              <a:t> </a:t>
            </a:r>
            <a:r>
              <a:rPr kumimoji="0" lang="it-IT" sz="3200" dirty="0" smtClean="0">
                <a:solidFill>
                  <a:srgbClr val="800000"/>
                </a:solidFill>
                <a:latin typeface="+mj-lt"/>
              </a:rPr>
              <a:t>Reggio E</a:t>
            </a:r>
            <a:r>
              <a:rPr kumimoji="0" lang="it-IT" sz="3200" dirty="0">
                <a:solidFill>
                  <a:srgbClr val="800000"/>
                </a:solidFill>
                <a:latin typeface="+mj-lt"/>
              </a:rPr>
              <a:t>.</a:t>
            </a:r>
            <a:r>
              <a:rPr kumimoji="0" lang="it-IT" sz="3600" b="1" dirty="0">
                <a:solidFill>
                  <a:srgbClr val="800000"/>
                </a:solidFill>
                <a:latin typeface="+mj-lt"/>
              </a:rPr>
              <a:t> </a:t>
            </a:r>
            <a:endParaRPr kumimoji="0" lang="it-IT" sz="3600" b="1" dirty="0" smtClean="0">
              <a:solidFill>
                <a:srgbClr val="800000"/>
              </a:solidFill>
              <a:latin typeface="+mj-lt"/>
            </a:endParaRPr>
          </a:p>
          <a:p>
            <a:pPr algn="ctr"/>
            <a:r>
              <a:rPr kumimoji="0" lang="it-IT" sz="2800" b="1" dirty="0" smtClean="0">
                <a:solidFill>
                  <a:srgbClr val="800000"/>
                </a:solidFill>
                <a:latin typeface="+mj-lt"/>
              </a:rPr>
              <a:t>www.madonna-uliveto.org</a:t>
            </a:r>
            <a:r>
              <a:rPr kumimoji="0" lang="it-IT" sz="3600" b="1" dirty="0" smtClean="0">
                <a:solidFill>
                  <a:srgbClr val="800000"/>
                </a:solidFill>
                <a:latin typeface="+mj-lt"/>
              </a:rPr>
              <a:t> </a:t>
            </a:r>
            <a:endParaRPr kumimoji="0" lang="it-IT" sz="3600" b="1" dirty="0">
              <a:solidFill>
                <a:srgbClr val="800000"/>
              </a:solidFill>
              <a:latin typeface="+mj-lt"/>
            </a:endParaRPr>
          </a:p>
        </p:txBody>
      </p:sp>
      <p:sp>
        <p:nvSpPr>
          <p:cNvPr id="118791" name="Line 7"/>
          <p:cNvSpPr>
            <a:spLocks noChangeShapeType="1"/>
          </p:cNvSpPr>
          <p:nvPr/>
        </p:nvSpPr>
        <p:spPr bwMode="auto">
          <a:xfrm>
            <a:off x="1676400" y="1973263"/>
            <a:ext cx="7391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it-IT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9B9D1-D9B1-4975-B43A-46FC979EDA32}" type="slidenum">
              <a:rPr lang="it-IT" smtClean="0">
                <a:latin typeface="+mj-lt"/>
              </a:rPr>
              <a:pPr/>
              <a:t>10</a:t>
            </a:fld>
            <a:endParaRPr lang="it-IT" sz="1400">
              <a:latin typeface="+mj-lt"/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685800" y="634008"/>
            <a:ext cx="7772400" cy="10668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La “costruzione” </a:t>
            </a:r>
            <a:br>
              <a:rPr kumimoji="0" lang="it-IT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it-IT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dell’équipe assistenziale</a:t>
            </a:r>
            <a:r>
              <a:rPr kumimoji="0" lang="it-IT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:</a:t>
            </a:r>
            <a:endParaRPr kumimoji="0" lang="it-IT" sz="44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304800" y="2072208"/>
            <a:ext cx="8610600" cy="5029200"/>
          </a:xfrm>
          <a:prstGeom prst="rect">
            <a:avLst/>
          </a:prstGeom>
        </p:spPr>
        <p:txBody>
          <a:bodyPr/>
          <a:lstStyle/>
          <a:p>
            <a:pPr marL="485775" marR="0" lvl="2" indent="-10477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666699"/>
              </a:buClr>
              <a:buSzPct val="70000"/>
              <a:buFont typeface="Wingdings" pitchFamily="2" charset="2"/>
              <a:buChar char="Ö"/>
              <a:tabLst/>
              <a:defRPr/>
            </a:pPr>
            <a:r>
              <a:rPr kumimoji="0" lang="it-IT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</a:rPr>
              <a:t> </a:t>
            </a:r>
            <a:r>
              <a:rPr kumimoji="0" lang="it-IT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j-lt"/>
              </a:rPr>
              <a:t>percorso di valutazione:</a:t>
            </a:r>
            <a:endParaRPr kumimoji="0" lang="it-IT" sz="24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</a:endParaRPr>
          </a:p>
          <a:p>
            <a:pPr marL="485775" marR="0" lvl="2" indent="-10477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666699"/>
              </a:buClr>
              <a:buSzPct val="70000"/>
              <a:buFont typeface="Wingdings" pitchFamily="2" charset="2"/>
              <a:buNone/>
              <a:tabLst/>
              <a:defRPr/>
            </a:pPr>
            <a:r>
              <a:rPr kumimoji="0" lang="it-IT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</a:rPr>
              <a:t>		</a:t>
            </a:r>
            <a:r>
              <a:rPr kumimoji="0" lang="it-IT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140B"/>
                </a:solidFill>
                <a:effectLst/>
                <a:uLnTx/>
                <a:uFillTx/>
                <a:latin typeface="+mj-lt"/>
              </a:rPr>
              <a:t>- </a:t>
            </a:r>
            <a:r>
              <a:rPr kumimoji="0" lang="it-IT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</a:rPr>
              <a:t>per cercare di capire</a:t>
            </a:r>
            <a:r>
              <a:rPr kumimoji="0" lang="it-IT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</a:rPr>
              <a:t> motivazioni e attitudini</a:t>
            </a:r>
          </a:p>
          <a:p>
            <a:pPr marL="485775" marR="0" lvl="2" indent="-10477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666699"/>
              </a:buClr>
              <a:buSzPct val="70000"/>
              <a:buFont typeface="Wingdings" pitchFamily="2" charset="2"/>
              <a:buNone/>
              <a:tabLst/>
              <a:defRPr/>
            </a:pPr>
            <a:r>
              <a:rPr kumimoji="0" lang="it-IT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</a:rPr>
              <a:t>		- </a:t>
            </a:r>
            <a:r>
              <a:rPr kumimoji="0" lang="it-IT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</a:rPr>
              <a:t>per trovare</a:t>
            </a:r>
            <a:r>
              <a:rPr kumimoji="0" lang="it-IT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</a:rPr>
              <a:t> convergenze </a:t>
            </a:r>
            <a:r>
              <a:rPr kumimoji="0" lang="it-IT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</a:rPr>
              <a:t>tra</a:t>
            </a:r>
            <a:r>
              <a:rPr kumimoji="0" lang="it-IT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</a:rPr>
              <a:t> persone e progetto 	   	  							</a:t>
            </a:r>
            <a:r>
              <a:rPr kumimoji="0" lang="it-IT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</a:rPr>
              <a:t>della Casa</a:t>
            </a:r>
          </a:p>
          <a:p>
            <a:pPr marL="485775" marR="0" lvl="2" indent="-10477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666699"/>
              </a:buClr>
              <a:buSzPct val="70000"/>
              <a:buFont typeface="Wingdings" pitchFamily="2" charset="2"/>
              <a:buChar char="Ö"/>
              <a:tabLst/>
              <a:defRPr/>
            </a:pPr>
            <a:r>
              <a:rPr kumimoji="0" lang="it-IT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</a:rPr>
              <a:t> </a:t>
            </a:r>
            <a:r>
              <a:rPr kumimoji="0" lang="it-IT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j-lt"/>
              </a:rPr>
              <a:t>criteri di autovalutazione :</a:t>
            </a:r>
            <a:endParaRPr kumimoji="0" lang="it-IT" sz="24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</a:endParaRPr>
          </a:p>
          <a:p>
            <a:pPr marL="485775" marR="0" lvl="2" indent="-10477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666699"/>
              </a:buClr>
              <a:buSzPct val="70000"/>
              <a:buFont typeface="Wingdings" pitchFamily="2" charset="2"/>
              <a:buNone/>
              <a:tabLst/>
              <a:defRPr/>
            </a:pPr>
            <a:r>
              <a:rPr kumimoji="0" lang="it-IT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</a:rPr>
              <a:t>		- capacità di relazione, iniziativa,</a:t>
            </a:r>
          </a:p>
          <a:p>
            <a:pPr marL="485775" marR="0" lvl="2" indent="-10477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666699"/>
              </a:buClr>
              <a:buSzPct val="70000"/>
              <a:buFont typeface="Wingdings" pitchFamily="2" charset="2"/>
              <a:buNone/>
              <a:tabLst/>
              <a:defRPr/>
            </a:pPr>
            <a:r>
              <a:rPr kumimoji="0" lang="it-IT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</a:rPr>
              <a:t>		- competenza tecnico-professionale</a:t>
            </a:r>
          </a:p>
          <a:p>
            <a:pPr marL="485775" marR="0" lvl="2" indent="-10477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666699"/>
              </a:buClr>
              <a:buSzPct val="70000"/>
              <a:buFont typeface="Wingdings" pitchFamily="2" charset="2"/>
              <a:buNone/>
              <a:tabLst/>
              <a:defRPr/>
            </a:pPr>
            <a:r>
              <a:rPr kumimoji="0" lang="it-IT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</a:rPr>
              <a:t>		- saper-voler lavorare in équipe</a:t>
            </a:r>
          </a:p>
          <a:p>
            <a:pPr marL="485775" marR="0" lvl="2" indent="-10477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666699"/>
              </a:buClr>
              <a:buSzPct val="70000"/>
              <a:buFont typeface="Wingdings" pitchFamily="2" charset="2"/>
              <a:buChar char="Ö"/>
              <a:tabLst/>
              <a:defRPr/>
            </a:pPr>
            <a:r>
              <a:rPr kumimoji="0" lang="it-IT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</a:rPr>
              <a:t> </a:t>
            </a:r>
            <a:r>
              <a:rPr kumimoji="0" lang="it-IT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j-lt"/>
              </a:rPr>
              <a:t>formazione: “</a:t>
            </a:r>
            <a:r>
              <a:rPr kumimoji="0" lang="it-IT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j-lt"/>
              </a:rPr>
              <a:t>co-costruzione</a:t>
            </a:r>
            <a:r>
              <a:rPr kumimoji="0" lang="it-IT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j-lt"/>
              </a:rPr>
              <a:t>” del servizio</a:t>
            </a:r>
            <a:r>
              <a:rPr kumimoji="0" lang="it-IT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</a:rPr>
              <a:t> </a:t>
            </a:r>
          </a:p>
          <a:p>
            <a:pPr marL="485775" marR="0" lvl="2" indent="-10477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666699"/>
              </a:buClr>
              <a:buSzPct val="70000"/>
              <a:buFont typeface="Wingdings" pitchFamily="2" charset="2"/>
              <a:buNone/>
              <a:tabLst/>
              <a:defRPr/>
            </a:pPr>
            <a:r>
              <a:rPr kumimoji="0" lang="it-IT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</a:rPr>
              <a:t>		(</a:t>
            </a:r>
            <a:r>
              <a:rPr kumimoji="0" lang="it-IT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</a:rPr>
              <a:t>non specialisti, ma interazione sociale, disponibilità a darsi 	dei supporti</a:t>
            </a:r>
            <a:r>
              <a:rPr kumimoji="0" lang="it-IT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</a:rPr>
              <a:t>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A50021"/>
              </a:buClr>
              <a:buSzPct val="75000"/>
              <a:buFont typeface="Monotype Sorts" pitchFamily="2" charset="2"/>
              <a:buNone/>
              <a:tabLst/>
              <a:defRPr/>
            </a:pPr>
            <a:endParaRPr kumimoji="0" lang="it-IT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9B9D1-D9B1-4975-B43A-46FC979EDA32}" type="slidenum">
              <a:rPr lang="it-IT" smtClean="0">
                <a:latin typeface="+mj-lt"/>
              </a:rPr>
              <a:pPr/>
              <a:t>11</a:t>
            </a:fld>
            <a:endParaRPr lang="it-IT" sz="1400">
              <a:latin typeface="+mj-lt"/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1403648" y="-2789833"/>
            <a:ext cx="7200800" cy="90178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600" dirty="0" smtClean="0">
                <a:solidFill>
                  <a:srgbClr val="000000"/>
                </a:solidFill>
                <a:latin typeface="+mj-lt"/>
              </a:rPr>
              <a:t/>
            </a:r>
            <a:br>
              <a:rPr lang="it-IT" sz="1600" dirty="0" smtClean="0">
                <a:solidFill>
                  <a:srgbClr val="000000"/>
                </a:solidFill>
                <a:latin typeface="+mj-lt"/>
              </a:rPr>
            </a:br>
            <a:r>
              <a:rPr lang="it-IT" sz="1600" dirty="0" smtClean="0">
                <a:solidFill>
                  <a:srgbClr val="000000"/>
                </a:solidFill>
                <a:latin typeface="+mj-lt"/>
              </a:rPr>
              <a:t/>
            </a:r>
            <a:br>
              <a:rPr lang="it-IT" sz="1600" dirty="0" smtClean="0">
                <a:solidFill>
                  <a:srgbClr val="000000"/>
                </a:solidFill>
                <a:latin typeface="+mj-lt"/>
              </a:rPr>
            </a:br>
            <a:r>
              <a:rPr lang="it-IT" sz="1600" dirty="0" smtClean="0">
                <a:solidFill>
                  <a:srgbClr val="000000"/>
                </a:solidFill>
                <a:latin typeface="+mj-lt"/>
              </a:rPr>
              <a:t/>
            </a:r>
            <a:br>
              <a:rPr lang="it-IT" sz="1600" dirty="0" smtClean="0">
                <a:solidFill>
                  <a:srgbClr val="000000"/>
                </a:solidFill>
                <a:latin typeface="+mj-lt"/>
              </a:rPr>
            </a:br>
            <a:r>
              <a:rPr lang="it-IT" sz="1600" dirty="0" smtClean="0">
                <a:solidFill>
                  <a:srgbClr val="000000"/>
                </a:solidFill>
                <a:latin typeface="+mj-lt"/>
              </a:rPr>
              <a:t/>
            </a:r>
            <a:br>
              <a:rPr lang="it-IT" sz="1600" dirty="0" smtClean="0">
                <a:solidFill>
                  <a:srgbClr val="000000"/>
                </a:solidFill>
                <a:latin typeface="+mj-lt"/>
              </a:rPr>
            </a:br>
            <a:r>
              <a:rPr lang="it-IT" sz="1600" dirty="0" smtClean="0">
                <a:solidFill>
                  <a:srgbClr val="000000"/>
                </a:solidFill>
                <a:latin typeface="+mj-lt"/>
              </a:rPr>
              <a:t/>
            </a:r>
            <a:br>
              <a:rPr lang="it-IT" sz="1600" dirty="0" smtClean="0">
                <a:solidFill>
                  <a:srgbClr val="000000"/>
                </a:solidFill>
                <a:latin typeface="+mj-lt"/>
              </a:rPr>
            </a:br>
            <a:r>
              <a:rPr lang="it-IT" sz="1600" dirty="0" smtClean="0">
                <a:solidFill>
                  <a:srgbClr val="000000"/>
                </a:solidFill>
                <a:latin typeface="+mj-lt"/>
              </a:rPr>
              <a:t/>
            </a:r>
            <a:br>
              <a:rPr lang="it-IT" sz="1600" dirty="0" smtClean="0">
                <a:solidFill>
                  <a:srgbClr val="000000"/>
                </a:solidFill>
                <a:latin typeface="+mj-lt"/>
              </a:rPr>
            </a:br>
            <a:r>
              <a:rPr lang="it-IT" sz="1600" dirty="0" smtClean="0">
                <a:solidFill>
                  <a:srgbClr val="000000"/>
                </a:solidFill>
                <a:latin typeface="+mj-lt"/>
              </a:rPr>
              <a:t/>
            </a:r>
            <a:br>
              <a:rPr lang="it-IT" sz="1600" dirty="0" smtClean="0">
                <a:solidFill>
                  <a:srgbClr val="000000"/>
                </a:solidFill>
                <a:latin typeface="+mj-lt"/>
              </a:rPr>
            </a:br>
            <a:r>
              <a:rPr lang="it-IT" sz="1600" dirty="0" smtClean="0">
                <a:solidFill>
                  <a:srgbClr val="000000"/>
                </a:solidFill>
                <a:latin typeface="+mj-lt"/>
              </a:rPr>
              <a:t/>
            </a:r>
            <a:br>
              <a:rPr lang="it-IT" sz="1600" dirty="0" smtClean="0">
                <a:solidFill>
                  <a:srgbClr val="000000"/>
                </a:solidFill>
                <a:latin typeface="+mj-lt"/>
              </a:rPr>
            </a:br>
            <a:r>
              <a:rPr lang="it-IT" sz="1600" dirty="0" smtClean="0">
                <a:solidFill>
                  <a:srgbClr val="000000"/>
                </a:solidFill>
                <a:latin typeface="+mj-lt"/>
              </a:rPr>
              <a:t/>
            </a:r>
            <a:br>
              <a:rPr lang="it-IT" sz="1600" dirty="0" smtClean="0">
                <a:solidFill>
                  <a:srgbClr val="000000"/>
                </a:solidFill>
                <a:latin typeface="+mj-lt"/>
              </a:rPr>
            </a:br>
            <a:r>
              <a:rPr lang="it-IT" sz="1600" dirty="0" smtClean="0">
                <a:solidFill>
                  <a:srgbClr val="000000"/>
                </a:solidFill>
                <a:latin typeface="+mj-lt"/>
              </a:rPr>
              <a:t/>
            </a:r>
            <a:br>
              <a:rPr lang="it-IT" sz="1600" dirty="0" smtClean="0">
                <a:solidFill>
                  <a:srgbClr val="000000"/>
                </a:solidFill>
                <a:latin typeface="+mj-lt"/>
              </a:rPr>
            </a:br>
            <a:r>
              <a:rPr lang="it-IT" sz="1600" dirty="0" smtClean="0">
                <a:solidFill>
                  <a:srgbClr val="000000"/>
                </a:solidFill>
                <a:latin typeface="+mj-lt"/>
              </a:rPr>
              <a:t/>
            </a:r>
            <a:br>
              <a:rPr lang="it-IT" sz="1600" dirty="0" smtClean="0">
                <a:solidFill>
                  <a:srgbClr val="000000"/>
                </a:solidFill>
                <a:latin typeface="+mj-lt"/>
              </a:rPr>
            </a:br>
            <a:r>
              <a:rPr lang="it-IT" sz="1600" dirty="0" smtClean="0">
                <a:solidFill>
                  <a:srgbClr val="000000"/>
                </a:solidFill>
                <a:latin typeface="+mj-lt"/>
              </a:rPr>
              <a:t/>
            </a:r>
            <a:br>
              <a:rPr lang="it-IT" sz="1600" dirty="0" smtClean="0">
                <a:solidFill>
                  <a:srgbClr val="000000"/>
                </a:solidFill>
                <a:latin typeface="+mj-lt"/>
              </a:rPr>
            </a:br>
            <a:r>
              <a:rPr lang="it-IT" sz="1600" dirty="0" smtClean="0">
                <a:solidFill>
                  <a:srgbClr val="000000"/>
                </a:solidFill>
                <a:latin typeface="+mj-lt"/>
              </a:rPr>
              <a:t/>
            </a:r>
            <a:br>
              <a:rPr lang="it-IT" sz="1600" dirty="0" smtClean="0">
                <a:solidFill>
                  <a:srgbClr val="000000"/>
                </a:solidFill>
                <a:latin typeface="+mj-lt"/>
              </a:rPr>
            </a:br>
            <a:r>
              <a:rPr lang="it-IT" sz="1600" dirty="0" smtClean="0">
                <a:solidFill>
                  <a:srgbClr val="000000"/>
                </a:solidFill>
                <a:latin typeface="+mj-lt"/>
              </a:rPr>
              <a:t/>
            </a:r>
            <a:br>
              <a:rPr lang="it-IT" sz="1600" dirty="0" smtClean="0">
                <a:solidFill>
                  <a:srgbClr val="000000"/>
                </a:solidFill>
                <a:latin typeface="+mj-lt"/>
              </a:rPr>
            </a:br>
            <a:r>
              <a:rPr lang="it-IT" sz="1600" dirty="0" smtClean="0">
                <a:solidFill>
                  <a:srgbClr val="000000"/>
                </a:solidFill>
                <a:latin typeface="+mj-lt"/>
              </a:rPr>
              <a:t/>
            </a:r>
            <a:br>
              <a:rPr lang="it-IT" sz="1600" dirty="0" smtClean="0">
                <a:solidFill>
                  <a:srgbClr val="000000"/>
                </a:solidFill>
                <a:latin typeface="+mj-lt"/>
              </a:rPr>
            </a:br>
            <a:r>
              <a:rPr lang="it-IT" sz="1600" dirty="0" smtClean="0">
                <a:solidFill>
                  <a:srgbClr val="000000"/>
                </a:solidFill>
                <a:latin typeface="+mj-lt"/>
              </a:rPr>
              <a:t/>
            </a:r>
            <a:br>
              <a:rPr lang="it-IT" sz="1600" dirty="0" smtClean="0">
                <a:solidFill>
                  <a:srgbClr val="000000"/>
                </a:solidFill>
                <a:latin typeface="+mj-lt"/>
              </a:rPr>
            </a:br>
            <a:r>
              <a:rPr lang="it-IT" sz="2800" dirty="0" smtClean="0">
                <a:solidFill>
                  <a:srgbClr val="000000"/>
                </a:solidFill>
                <a:latin typeface="+mj-lt"/>
              </a:rPr>
              <a:t>PERCORSO </a:t>
            </a:r>
            <a:r>
              <a:rPr lang="it-IT" sz="2800" dirty="0" err="1" smtClean="0">
                <a:solidFill>
                  <a:srgbClr val="000000"/>
                </a:solidFill>
                <a:latin typeface="+mj-lt"/>
              </a:rPr>
              <a:t>DI</a:t>
            </a:r>
            <a:r>
              <a:rPr lang="it-IT" sz="2800" dirty="0" smtClean="0">
                <a:solidFill>
                  <a:srgbClr val="000000"/>
                </a:solidFill>
                <a:latin typeface="+mj-lt"/>
              </a:rPr>
              <a:t> CO-COSTRUZIONE</a:t>
            </a:r>
            <a:br>
              <a:rPr lang="it-IT" sz="2800" dirty="0" smtClean="0">
                <a:solidFill>
                  <a:srgbClr val="000000"/>
                </a:solidFill>
                <a:latin typeface="+mj-lt"/>
              </a:rPr>
            </a:br>
            <a:r>
              <a:rPr lang="it-IT" sz="2800" dirty="0" smtClean="0">
                <a:solidFill>
                  <a:srgbClr val="000000"/>
                </a:solidFill>
                <a:latin typeface="+mj-lt"/>
              </a:rPr>
              <a:t>DEL SERVIZIO</a:t>
            </a:r>
            <a:br>
              <a:rPr lang="it-IT" sz="2800" dirty="0" smtClean="0">
                <a:solidFill>
                  <a:srgbClr val="000000"/>
                </a:solidFill>
                <a:latin typeface="+mj-lt"/>
              </a:rPr>
            </a:br>
            <a:r>
              <a:rPr lang="it-IT" sz="2800" dirty="0" smtClean="0">
                <a:solidFill>
                  <a:srgbClr val="000000"/>
                </a:solidFill>
                <a:latin typeface="+mj-lt"/>
              </a:rPr>
              <a:t/>
            </a:r>
            <a:br>
              <a:rPr lang="it-IT" sz="2800" dirty="0" smtClean="0">
                <a:solidFill>
                  <a:srgbClr val="000000"/>
                </a:solidFill>
                <a:latin typeface="+mj-lt"/>
              </a:rPr>
            </a:br>
            <a:r>
              <a:rPr lang="it-IT" sz="2800" dirty="0" smtClean="0">
                <a:solidFill>
                  <a:srgbClr val="000000"/>
                </a:solidFill>
                <a:latin typeface="+mj-lt"/>
              </a:rPr>
              <a:t>L’équipe assistenziale </a:t>
            </a:r>
            <a:br>
              <a:rPr lang="it-IT" sz="2800" dirty="0" smtClean="0">
                <a:solidFill>
                  <a:srgbClr val="000000"/>
                </a:solidFill>
                <a:latin typeface="+mj-lt"/>
              </a:rPr>
            </a:br>
            <a:r>
              <a:rPr lang="it-IT" sz="2800" dirty="0" smtClean="0">
                <a:solidFill>
                  <a:srgbClr val="000000"/>
                </a:solidFill>
                <a:latin typeface="+mj-lt"/>
              </a:rPr>
              <a:t>ha svolto un </a:t>
            </a:r>
            <a:r>
              <a:rPr lang="it-IT" sz="2800" dirty="0" smtClean="0">
                <a:solidFill>
                  <a:srgbClr val="800000"/>
                </a:solidFill>
                <a:latin typeface="+mj-lt"/>
              </a:rPr>
              <a:t>percorso </a:t>
            </a:r>
            <a:r>
              <a:rPr lang="it-IT" sz="2800" dirty="0" smtClean="0">
                <a:solidFill>
                  <a:srgbClr val="000000"/>
                </a:solidFill>
                <a:latin typeface="+mj-lt"/>
              </a:rPr>
              <a:t> (non “corsi”) </a:t>
            </a:r>
            <a:br>
              <a:rPr lang="it-IT" sz="2800" dirty="0" smtClean="0">
                <a:solidFill>
                  <a:srgbClr val="000000"/>
                </a:solidFill>
                <a:latin typeface="+mj-lt"/>
              </a:rPr>
            </a:br>
            <a:r>
              <a:rPr lang="it-IT" sz="2800" dirty="0" smtClean="0">
                <a:solidFill>
                  <a:srgbClr val="000000"/>
                </a:solidFill>
                <a:latin typeface="+mj-lt"/>
              </a:rPr>
              <a:t>di orientamento e formazione con  consulenza </a:t>
            </a:r>
            <a:r>
              <a:rPr lang="it-IT" sz="2800" dirty="0" err="1" smtClean="0">
                <a:solidFill>
                  <a:srgbClr val="000000"/>
                </a:solidFill>
                <a:latin typeface="+mj-lt"/>
              </a:rPr>
              <a:t>psico-sociologica</a:t>
            </a:r>
            <a:r>
              <a:rPr lang="it-IT" sz="2800" dirty="0" smtClean="0">
                <a:solidFill>
                  <a:srgbClr val="000000"/>
                </a:solidFill>
                <a:latin typeface="+mj-lt"/>
              </a:rPr>
              <a:t> (dal “curare” al “prendersi cura”)   e diversi esperti </a:t>
            </a:r>
            <a:r>
              <a:rPr lang="it-IT" sz="2800" dirty="0" smtClean="0">
                <a:solidFill>
                  <a:srgbClr val="800000"/>
                </a:solidFill>
                <a:latin typeface="+mj-lt"/>
              </a:rPr>
              <a:t>costruendo insieme</a:t>
            </a:r>
            <a:r>
              <a:rPr lang="it-IT" sz="2800" dirty="0" smtClean="0">
                <a:solidFill>
                  <a:srgbClr val="000000"/>
                </a:solidFill>
                <a:latin typeface="+mj-lt"/>
              </a:rPr>
              <a:t> </a:t>
            </a:r>
            <a:br>
              <a:rPr lang="it-IT" sz="2800" dirty="0" smtClean="0">
                <a:solidFill>
                  <a:srgbClr val="000000"/>
                </a:solidFill>
                <a:latin typeface="+mj-lt"/>
              </a:rPr>
            </a:br>
            <a:r>
              <a:rPr lang="it-IT" sz="2800" dirty="0" smtClean="0">
                <a:solidFill>
                  <a:srgbClr val="000000"/>
                </a:solidFill>
                <a:latin typeface="+mj-lt"/>
              </a:rPr>
              <a:t>l’ipotesi del servizio da offrire.</a:t>
            </a:r>
            <a:r>
              <a:rPr lang="it-IT" sz="2000" dirty="0" smtClean="0">
                <a:solidFill>
                  <a:srgbClr val="000000"/>
                </a:solidFill>
                <a:latin typeface="+mj-lt"/>
              </a:rPr>
              <a:t/>
            </a:r>
            <a:br>
              <a:rPr lang="it-IT" sz="2000" dirty="0" smtClean="0">
                <a:solidFill>
                  <a:srgbClr val="000000"/>
                </a:solidFill>
                <a:latin typeface="+mj-lt"/>
              </a:rPr>
            </a:br>
            <a:r>
              <a:rPr lang="it-IT" sz="1600" dirty="0" smtClean="0">
                <a:solidFill>
                  <a:srgbClr val="000000"/>
                </a:solidFill>
                <a:latin typeface="+mj-lt"/>
              </a:rPr>
              <a:t/>
            </a:r>
            <a:br>
              <a:rPr lang="it-IT" sz="1600" dirty="0" smtClean="0">
                <a:solidFill>
                  <a:srgbClr val="000000"/>
                </a:solidFill>
                <a:latin typeface="+mj-lt"/>
              </a:rPr>
            </a:br>
            <a:r>
              <a:rPr lang="it-IT" sz="1600" dirty="0" smtClean="0">
                <a:solidFill>
                  <a:srgbClr val="000000"/>
                </a:solidFill>
                <a:latin typeface="+mj-lt"/>
              </a:rPr>
              <a:t/>
            </a:r>
            <a:br>
              <a:rPr lang="it-IT" sz="1600" dirty="0" smtClean="0">
                <a:solidFill>
                  <a:srgbClr val="000000"/>
                </a:solidFill>
                <a:latin typeface="+mj-lt"/>
              </a:rPr>
            </a:br>
            <a:r>
              <a:rPr lang="it-IT" sz="2000" dirty="0" smtClean="0">
                <a:solidFill>
                  <a:srgbClr val="000000"/>
                </a:solidFill>
                <a:latin typeface="+mj-lt"/>
              </a:rPr>
              <a:t>(inizio settembre 2001 per 4 ore settimanali, tuttora formazione continua)</a:t>
            </a:r>
            <a:endParaRPr lang="it-IT" sz="20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9B9D1-D9B1-4975-B43A-46FC979EDA32}" type="slidenum">
              <a:rPr lang="it-IT" smtClean="0">
                <a:latin typeface="+mj-lt"/>
              </a:rPr>
              <a:pPr/>
              <a:t>12</a:t>
            </a:fld>
            <a:endParaRPr lang="it-IT" sz="1400">
              <a:latin typeface="+mj-lt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349696" y="564976"/>
            <a:ext cx="86868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it-IT" sz="2800" b="1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835696" y="980728"/>
            <a:ext cx="7391400" cy="5732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it-IT" sz="3000" b="1" u="sng" dirty="0" smtClean="0">
                <a:latin typeface="+mj-lt"/>
              </a:rPr>
              <a:t>Ciò di cui malati hanno bisogno:</a:t>
            </a:r>
          </a:p>
          <a:p>
            <a:pPr marL="342900" indent="-342900">
              <a:spcBef>
                <a:spcPct val="20000"/>
              </a:spcBef>
            </a:pPr>
            <a:endParaRPr lang="it-IT" sz="1400" b="1" dirty="0">
              <a:latin typeface="+mj-lt"/>
            </a:endParaRPr>
          </a:p>
          <a:p>
            <a:pPr marL="342900" indent="-342900">
              <a:spcBef>
                <a:spcPct val="20000"/>
              </a:spcBef>
              <a:buFontTx/>
              <a:buBlip>
                <a:blip r:embed="rId3"/>
              </a:buBlip>
            </a:pPr>
            <a:r>
              <a:rPr lang="it-IT" dirty="0" smtClean="0">
                <a:latin typeface="+mj-lt"/>
              </a:rPr>
              <a:t>adeguato</a:t>
            </a:r>
            <a:r>
              <a:rPr lang="it-IT" b="1" dirty="0" smtClean="0">
                <a:latin typeface="+mj-lt"/>
              </a:rPr>
              <a:t> </a:t>
            </a:r>
            <a:r>
              <a:rPr lang="it-IT" b="1" dirty="0">
                <a:latin typeface="+mj-lt"/>
              </a:rPr>
              <a:t>CONTROLLO </a:t>
            </a:r>
            <a:r>
              <a:rPr lang="it-IT" b="1" dirty="0" smtClean="0">
                <a:latin typeface="+mj-lt"/>
              </a:rPr>
              <a:t>del </a:t>
            </a:r>
            <a:r>
              <a:rPr lang="it-IT" b="1" dirty="0">
                <a:latin typeface="+mj-lt"/>
              </a:rPr>
              <a:t>DOLORE </a:t>
            </a:r>
            <a:r>
              <a:rPr lang="it-IT" b="1" dirty="0" smtClean="0">
                <a:latin typeface="+mj-lt"/>
              </a:rPr>
              <a:t>e degli ALTRI </a:t>
            </a:r>
            <a:r>
              <a:rPr lang="it-IT" b="1" dirty="0">
                <a:latin typeface="+mj-lt"/>
              </a:rPr>
              <a:t>SINTOMI</a:t>
            </a:r>
          </a:p>
          <a:p>
            <a:pPr marL="342900" indent="-342900">
              <a:spcBef>
                <a:spcPct val="20000"/>
              </a:spcBef>
              <a:buFontTx/>
              <a:buBlip>
                <a:blip r:embed="rId3"/>
              </a:buBlip>
            </a:pPr>
            <a:endParaRPr lang="it-IT" sz="1400" dirty="0">
              <a:latin typeface="+mj-lt"/>
            </a:endParaRPr>
          </a:p>
          <a:p>
            <a:pPr marL="342900" indent="-342900">
              <a:spcBef>
                <a:spcPct val="20000"/>
              </a:spcBef>
              <a:buFontTx/>
              <a:buBlip>
                <a:blip r:embed="rId3"/>
              </a:buBlip>
            </a:pPr>
            <a:r>
              <a:rPr lang="it-IT" dirty="0">
                <a:latin typeface="+mj-lt"/>
              </a:rPr>
              <a:t> </a:t>
            </a:r>
            <a:r>
              <a:rPr lang="it-IT" dirty="0" smtClean="0">
                <a:latin typeface="+mj-lt"/>
              </a:rPr>
              <a:t>evitare un</a:t>
            </a:r>
            <a:r>
              <a:rPr lang="it-IT" b="1" dirty="0" smtClean="0">
                <a:latin typeface="+mj-lt"/>
              </a:rPr>
              <a:t> INAPPROPRIATO  </a:t>
            </a:r>
            <a:r>
              <a:rPr lang="it-IT" b="1" dirty="0">
                <a:latin typeface="+mj-lt"/>
              </a:rPr>
              <a:t>PROLUNGAMENTO </a:t>
            </a:r>
            <a:r>
              <a:rPr lang="it-IT" b="1" dirty="0" smtClean="0">
                <a:latin typeface="+mj-lt"/>
              </a:rPr>
              <a:t>del </a:t>
            </a:r>
            <a:r>
              <a:rPr lang="it-IT" b="1" dirty="0">
                <a:latin typeface="+mj-lt"/>
              </a:rPr>
              <a:t>MORIRE</a:t>
            </a:r>
          </a:p>
          <a:p>
            <a:pPr marL="342900" indent="-342900">
              <a:spcBef>
                <a:spcPct val="20000"/>
              </a:spcBef>
            </a:pPr>
            <a:endParaRPr lang="it-IT" sz="1400" b="1" dirty="0">
              <a:latin typeface="+mj-lt"/>
            </a:endParaRPr>
          </a:p>
          <a:p>
            <a:pPr marL="342900" indent="-342900">
              <a:spcBef>
                <a:spcPct val="20000"/>
              </a:spcBef>
              <a:buFontTx/>
              <a:buBlip>
                <a:blip r:embed="rId3"/>
              </a:buBlip>
            </a:pPr>
            <a:r>
              <a:rPr lang="it-IT" b="1" dirty="0">
                <a:latin typeface="+mj-lt"/>
              </a:rPr>
              <a:t> MANTENERE </a:t>
            </a:r>
            <a:r>
              <a:rPr lang="it-IT" b="1" dirty="0" smtClean="0">
                <a:latin typeface="+mj-lt"/>
              </a:rPr>
              <a:t>il </a:t>
            </a:r>
            <a:r>
              <a:rPr lang="it-IT" b="1" dirty="0">
                <a:latin typeface="+mj-lt"/>
              </a:rPr>
              <a:t>CONTROLLO </a:t>
            </a:r>
            <a:r>
              <a:rPr lang="it-IT" dirty="0" smtClean="0">
                <a:latin typeface="+mj-lt"/>
              </a:rPr>
              <a:t>della situazione il più possibile</a:t>
            </a:r>
          </a:p>
          <a:p>
            <a:pPr marL="342900" indent="-342900">
              <a:spcBef>
                <a:spcPct val="20000"/>
              </a:spcBef>
            </a:pPr>
            <a:endParaRPr lang="it-IT" sz="1400" dirty="0" smtClean="0">
              <a:latin typeface="+mj-lt"/>
            </a:endParaRPr>
          </a:p>
          <a:p>
            <a:pPr marL="342900" indent="-342900">
              <a:spcBef>
                <a:spcPct val="20000"/>
              </a:spcBef>
              <a:buFontTx/>
              <a:buBlip>
                <a:blip r:embed="rId3"/>
              </a:buBlip>
            </a:pPr>
            <a:r>
              <a:rPr lang="it-IT" b="1" dirty="0" smtClean="0">
                <a:latin typeface="+mj-lt"/>
              </a:rPr>
              <a:t> RAFFORZARE la RELAZIONE </a:t>
            </a:r>
            <a:r>
              <a:rPr lang="it-IT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con  le persone amate</a:t>
            </a:r>
          </a:p>
          <a:p>
            <a:pPr marL="342900" indent="-342900">
              <a:spcBef>
                <a:spcPct val="20000"/>
              </a:spcBef>
              <a:buFontTx/>
              <a:buBlip>
                <a:blip r:embed="rId3"/>
              </a:buBlip>
            </a:pPr>
            <a:endParaRPr lang="it-IT" sz="14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+mj-lt"/>
            </a:endParaRPr>
          </a:p>
          <a:p>
            <a:pPr marL="342900" indent="-342900">
              <a:spcBef>
                <a:spcPct val="20000"/>
              </a:spcBef>
              <a:buFontTx/>
              <a:buBlip>
                <a:blip r:embed="rId3"/>
              </a:buBlip>
            </a:pPr>
            <a:r>
              <a:rPr lang="it-IT" b="1" dirty="0" smtClean="0">
                <a:latin typeface="+mj-lt"/>
              </a:rPr>
              <a:t>SOLLIEVO dei FAMILIARI dal CARICO </a:t>
            </a:r>
            <a:r>
              <a:rPr lang="it-IT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assistenziale</a:t>
            </a:r>
            <a:endParaRPr lang="it-IT" dirty="0">
              <a:latin typeface="+mj-lt"/>
            </a:endParaRPr>
          </a:p>
        </p:txBody>
      </p:sp>
      <p:graphicFrame>
        <p:nvGraphicFramePr>
          <p:cNvPr id="162818" name="Object 2"/>
          <p:cNvGraphicFramePr>
            <a:graphicFrameLocks noChangeAspect="1"/>
          </p:cNvGraphicFramePr>
          <p:nvPr/>
        </p:nvGraphicFramePr>
        <p:xfrm>
          <a:off x="118021" y="116632"/>
          <a:ext cx="1717675" cy="175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819" name="Fotografia Photo Editor" r:id="rId4" imgW="5172797" imgH="5047619" progId="">
                  <p:embed/>
                </p:oleObj>
              </mc:Choice>
              <mc:Fallback>
                <p:oleObj name="Fotografia Photo Editor" r:id="rId4" imgW="5172797" imgH="5047619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021" y="116632"/>
                        <a:ext cx="1717675" cy="1752600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bg2"/>
                        </a:solidFill>
                        <a:miter lim="800000"/>
                        <a:headEnd/>
                        <a:tailEnd/>
                      </a:ln>
                      <a:effectLst>
                        <a:outerShdw dist="107763" dir="8100000" algn="ctr" rotWithShape="0">
                          <a:schemeClr val="bg2"/>
                        </a:outerShdw>
                      </a:effectLst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6D71B-A433-4589-BDA6-6732966CB4A5}" type="slidenum">
              <a:rPr lang="it-IT">
                <a:latin typeface="+mj-lt"/>
              </a:rPr>
              <a:pPr/>
              <a:t>13</a:t>
            </a:fld>
            <a:endParaRPr lang="it-IT" sz="1400">
              <a:latin typeface="+mj-lt"/>
            </a:endParaRP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ubTitle" idx="4294967295"/>
          </p:nvPr>
        </p:nvSpPr>
        <p:spPr>
          <a:xfrm>
            <a:off x="0" y="3886200"/>
            <a:ext cx="6400800" cy="1752600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it-IT">
                <a:latin typeface="+mj-lt"/>
              </a:rPr>
              <a:t>                                          </a:t>
            </a:r>
          </a:p>
          <a:p>
            <a:pPr marL="0" indent="0" algn="ctr">
              <a:buFont typeface="Wingdings" pitchFamily="2" charset="2"/>
              <a:buNone/>
            </a:pPr>
            <a:endParaRPr lang="it-IT">
              <a:latin typeface="+mj-lt"/>
            </a:endParaRPr>
          </a:p>
        </p:txBody>
      </p:sp>
      <p:sp>
        <p:nvSpPr>
          <p:cNvPr id="5129" name="Rectangle 9"/>
          <p:cNvSpPr>
            <a:spLocks noChangeArrowheads="1"/>
          </p:cNvSpPr>
          <p:nvPr/>
        </p:nvSpPr>
        <p:spPr bwMode="auto">
          <a:xfrm>
            <a:off x="406400" y="228600"/>
            <a:ext cx="8356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kumimoji="0" lang="it-IT" sz="4400">
                <a:solidFill>
                  <a:schemeClr val="tx2"/>
                </a:solidFill>
                <a:latin typeface="+mj-lt"/>
              </a:rPr>
              <a:t>Missione dell’Hospice</a:t>
            </a:r>
          </a:p>
        </p:txBody>
      </p:sp>
      <p:sp>
        <p:nvSpPr>
          <p:cNvPr id="5130" name="Rectangle 10"/>
          <p:cNvSpPr>
            <a:spLocks noChangeArrowheads="1"/>
          </p:cNvSpPr>
          <p:nvPr/>
        </p:nvSpPr>
        <p:spPr bwMode="auto">
          <a:xfrm>
            <a:off x="4355977" y="1885950"/>
            <a:ext cx="4788024" cy="4495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57200" indent="-457200">
              <a:spcBef>
                <a:spcPct val="20000"/>
              </a:spcBef>
              <a:buClr>
                <a:srgbClr val="A50021"/>
              </a:buClr>
              <a:buSzPct val="75000"/>
            </a:pPr>
            <a:r>
              <a:rPr kumimoji="0" lang="it-IT" sz="2800" b="1" dirty="0">
                <a:latin typeface="+mj-lt"/>
              </a:rPr>
              <a:t>Prendersi </a:t>
            </a:r>
            <a:r>
              <a:rPr kumimoji="0" lang="it-IT" sz="2800" b="1" dirty="0" smtClean="0">
                <a:latin typeface="+mj-lt"/>
              </a:rPr>
              <a:t>cura</a:t>
            </a:r>
          </a:p>
          <a:p>
            <a:pPr marL="457200" indent="-457200">
              <a:spcBef>
                <a:spcPct val="20000"/>
              </a:spcBef>
              <a:buClr>
                <a:srgbClr val="A50021"/>
              </a:buClr>
              <a:buSzPct val="75000"/>
            </a:pPr>
            <a:r>
              <a:rPr kumimoji="0" lang="it-IT" sz="2800" dirty="0" smtClean="0">
                <a:latin typeface="+mj-lt"/>
              </a:rPr>
              <a:t> in modo </a:t>
            </a:r>
            <a:r>
              <a:rPr kumimoji="0" lang="it-IT" sz="2800" b="1" dirty="0">
                <a:latin typeface="+mj-lt"/>
              </a:rPr>
              <a:t>competente </a:t>
            </a:r>
            <a:r>
              <a:rPr kumimoji="0" lang="it-IT" sz="2800" b="1" dirty="0" smtClean="0">
                <a:latin typeface="+mj-lt"/>
              </a:rPr>
              <a:t>e</a:t>
            </a:r>
          </a:p>
          <a:p>
            <a:pPr marL="457200" indent="-457200">
              <a:spcBef>
                <a:spcPct val="20000"/>
              </a:spcBef>
              <a:buClr>
                <a:srgbClr val="A50021"/>
              </a:buClr>
              <a:buSzPct val="75000"/>
            </a:pPr>
            <a:r>
              <a:rPr kumimoji="0" lang="it-IT" sz="2800" b="1" dirty="0" smtClean="0">
                <a:latin typeface="+mj-lt"/>
              </a:rPr>
              <a:t> </a:t>
            </a:r>
            <a:r>
              <a:rPr kumimoji="0" lang="it-IT" sz="2800" b="1" dirty="0">
                <a:latin typeface="+mj-lt"/>
              </a:rPr>
              <a:t>continuativo</a:t>
            </a:r>
            <a:r>
              <a:rPr kumimoji="0" lang="it-IT" sz="2800" dirty="0">
                <a:latin typeface="+mj-lt"/>
              </a:rPr>
              <a:t> del </a:t>
            </a:r>
            <a:r>
              <a:rPr kumimoji="0" lang="it-IT" sz="2800" b="1" dirty="0">
                <a:latin typeface="+mj-lt"/>
              </a:rPr>
              <a:t>malato </a:t>
            </a:r>
            <a:r>
              <a:rPr kumimoji="0" lang="it-IT" sz="2800" dirty="0" smtClean="0">
                <a:latin typeface="+mj-lt"/>
              </a:rPr>
              <a:t>in</a:t>
            </a:r>
          </a:p>
          <a:p>
            <a:pPr marL="457200" indent="-457200">
              <a:spcBef>
                <a:spcPct val="20000"/>
              </a:spcBef>
              <a:buClr>
                <a:srgbClr val="A50021"/>
              </a:buClr>
              <a:buSzPct val="75000"/>
            </a:pPr>
            <a:r>
              <a:rPr kumimoji="0" lang="it-IT" sz="2800" dirty="0" smtClean="0">
                <a:latin typeface="+mj-lt"/>
              </a:rPr>
              <a:t> fase avanzata </a:t>
            </a:r>
            <a:r>
              <a:rPr kumimoji="0" lang="it-IT" sz="2800" b="1" dirty="0" smtClean="0">
                <a:latin typeface="+mj-lt"/>
              </a:rPr>
              <a:t>e</a:t>
            </a:r>
            <a:r>
              <a:rPr kumimoji="0" lang="it-IT" sz="2800" dirty="0" smtClean="0">
                <a:latin typeface="+mj-lt"/>
              </a:rPr>
              <a:t> </a:t>
            </a:r>
            <a:r>
              <a:rPr kumimoji="0" lang="it-IT" sz="2800" dirty="0">
                <a:latin typeface="+mj-lt"/>
              </a:rPr>
              <a:t>della </a:t>
            </a:r>
            <a:r>
              <a:rPr kumimoji="0" lang="it-IT" sz="2800" b="1" dirty="0" smtClean="0">
                <a:latin typeface="+mj-lt"/>
              </a:rPr>
              <a:t>sua</a:t>
            </a:r>
          </a:p>
          <a:p>
            <a:pPr marL="457200" indent="-457200">
              <a:spcBef>
                <a:spcPct val="20000"/>
              </a:spcBef>
              <a:buClr>
                <a:srgbClr val="A50021"/>
              </a:buClr>
              <a:buSzPct val="75000"/>
            </a:pPr>
            <a:r>
              <a:rPr kumimoji="0" lang="it-IT" sz="2800" b="1" dirty="0" smtClean="0">
                <a:latin typeface="+mj-lt"/>
              </a:rPr>
              <a:t> </a:t>
            </a:r>
            <a:r>
              <a:rPr kumimoji="0" lang="it-IT" sz="2800" b="1" dirty="0">
                <a:latin typeface="+mj-lt"/>
              </a:rPr>
              <a:t>famiglia</a:t>
            </a:r>
            <a:r>
              <a:rPr kumimoji="0" lang="it-IT" sz="2800" dirty="0">
                <a:latin typeface="+mj-lt"/>
              </a:rPr>
              <a:t> per il </a:t>
            </a:r>
            <a:r>
              <a:rPr kumimoji="0" lang="it-IT" sz="2800" b="1" dirty="0">
                <a:solidFill>
                  <a:srgbClr val="0000FF"/>
                </a:solidFill>
                <a:latin typeface="+mj-lt"/>
              </a:rPr>
              <a:t>sollievo</a:t>
            </a:r>
            <a:r>
              <a:rPr kumimoji="0" lang="it-IT" sz="2800" dirty="0">
                <a:latin typeface="+mj-lt"/>
              </a:rPr>
              <a:t> </a:t>
            </a:r>
            <a:r>
              <a:rPr kumimoji="0" lang="it-IT" sz="2800" dirty="0" smtClean="0">
                <a:latin typeface="+mj-lt"/>
              </a:rPr>
              <a:t>dal</a:t>
            </a:r>
          </a:p>
          <a:p>
            <a:pPr marL="457200" indent="-457200">
              <a:spcBef>
                <a:spcPct val="20000"/>
              </a:spcBef>
              <a:buClr>
                <a:srgbClr val="A50021"/>
              </a:buClr>
              <a:buSzPct val="75000"/>
            </a:pPr>
            <a:r>
              <a:rPr kumimoji="0" lang="it-IT" sz="2800" dirty="0" smtClean="0">
                <a:latin typeface="+mj-lt"/>
              </a:rPr>
              <a:t> </a:t>
            </a:r>
            <a:r>
              <a:rPr kumimoji="0" lang="it-IT" sz="2800" dirty="0">
                <a:latin typeface="+mj-lt"/>
              </a:rPr>
              <a:t>dolore globale e </a:t>
            </a:r>
            <a:endParaRPr kumimoji="0" lang="it-IT" sz="2800" dirty="0" smtClean="0">
              <a:latin typeface="+mj-lt"/>
            </a:endParaRPr>
          </a:p>
          <a:p>
            <a:pPr marL="457200" indent="-457200">
              <a:spcBef>
                <a:spcPct val="20000"/>
              </a:spcBef>
              <a:buClr>
                <a:srgbClr val="A50021"/>
              </a:buClr>
              <a:buSzPct val="75000"/>
            </a:pPr>
            <a:r>
              <a:rPr kumimoji="0" lang="it-IT" sz="2800" dirty="0" smtClean="0">
                <a:latin typeface="+mj-lt"/>
              </a:rPr>
              <a:t>l’</a:t>
            </a:r>
            <a:r>
              <a:rPr kumimoji="0" lang="it-IT" sz="2800" b="1" dirty="0" smtClean="0">
                <a:solidFill>
                  <a:srgbClr val="0000FF"/>
                </a:solidFill>
                <a:latin typeface="+mj-lt"/>
              </a:rPr>
              <a:t>accompagnamento</a:t>
            </a:r>
            <a:r>
              <a:rPr kumimoji="0" lang="it-IT" sz="2800" dirty="0" smtClean="0">
                <a:solidFill>
                  <a:srgbClr val="0000FF"/>
                </a:solidFill>
                <a:latin typeface="+mj-lt"/>
              </a:rPr>
              <a:t> </a:t>
            </a:r>
            <a:r>
              <a:rPr kumimoji="0" lang="it-IT" sz="2800" dirty="0" smtClean="0">
                <a:latin typeface="+mj-lt"/>
              </a:rPr>
              <a:t>nei momenti difficili e/o ad </a:t>
            </a:r>
          </a:p>
          <a:p>
            <a:pPr marL="457200" indent="-457200">
              <a:spcBef>
                <a:spcPct val="20000"/>
              </a:spcBef>
              <a:buClr>
                <a:srgbClr val="A50021"/>
              </a:buClr>
              <a:buSzPct val="75000"/>
            </a:pPr>
            <a:r>
              <a:rPr kumimoji="0" lang="it-IT" sz="2800" dirty="0" smtClean="0">
                <a:latin typeface="+mj-lt"/>
              </a:rPr>
              <a:t>una </a:t>
            </a:r>
            <a:r>
              <a:rPr kumimoji="0" lang="it-IT" sz="2800" dirty="0">
                <a:latin typeface="+mj-lt"/>
              </a:rPr>
              <a:t>morte </a:t>
            </a:r>
            <a:r>
              <a:rPr kumimoji="0" lang="it-IT" sz="2800" dirty="0" smtClean="0">
                <a:latin typeface="+mj-lt"/>
              </a:rPr>
              <a:t>dignitosa</a:t>
            </a:r>
            <a:r>
              <a:rPr kumimoji="0" lang="it-IT" dirty="0" smtClean="0">
                <a:latin typeface="+mj-lt"/>
              </a:rPr>
              <a:t>.</a:t>
            </a:r>
            <a:endParaRPr kumimoji="0" lang="it-IT" dirty="0">
              <a:latin typeface="+mj-lt"/>
            </a:endParaRPr>
          </a:p>
        </p:txBody>
      </p:sp>
      <p:graphicFrame>
        <p:nvGraphicFramePr>
          <p:cNvPr id="5131" name="Object 11"/>
          <p:cNvGraphicFramePr>
            <a:graphicFrameLocks noChangeAspect="1"/>
          </p:cNvGraphicFramePr>
          <p:nvPr/>
        </p:nvGraphicFramePr>
        <p:xfrm>
          <a:off x="381001" y="2636912"/>
          <a:ext cx="3698994" cy="3763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2" name="Fotografia Photo Editor" r:id="rId4" imgW="5172797" imgH="5047619" progId="">
                  <p:embed/>
                </p:oleObj>
              </mc:Choice>
              <mc:Fallback>
                <p:oleObj name="Fotografia Photo Editor" r:id="rId4" imgW="5172797" imgH="5047619" progId="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1" y="2636912"/>
                        <a:ext cx="3698994" cy="37638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it-IT" sz="1400" b="1" dirty="0" smtClean="0">
                <a:latin typeface="+mj-lt"/>
              </a:rPr>
              <a:t>10</a:t>
            </a:r>
            <a:endParaRPr lang="it-IT" sz="1400" b="1" dirty="0">
              <a:latin typeface="+mj-lt"/>
            </a:endParaRPr>
          </a:p>
        </p:txBody>
      </p: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4695825" y="308927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it-IT" altLang="it-IT" sz="2400" b="1">
              <a:latin typeface="+mj-lt"/>
            </a:endParaRPr>
          </a:p>
        </p:txBody>
      </p:sp>
      <p:sp>
        <p:nvSpPr>
          <p:cNvPr id="4" name="Line 3"/>
          <p:cNvSpPr>
            <a:spLocks noChangeShapeType="1"/>
          </p:cNvSpPr>
          <p:nvPr/>
        </p:nvSpPr>
        <p:spPr bwMode="auto">
          <a:xfrm>
            <a:off x="2895600" y="2362200"/>
            <a:ext cx="3429000" cy="0"/>
          </a:xfrm>
          <a:prstGeom prst="line">
            <a:avLst/>
          </a:prstGeom>
          <a:noFill/>
          <a:ln w="76200">
            <a:solidFill>
              <a:srgbClr val="3399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it-IT" b="1">
              <a:latin typeface="+mj-lt"/>
            </a:endParaRPr>
          </a:p>
        </p:txBody>
      </p:sp>
      <p:sp>
        <p:nvSpPr>
          <p:cNvPr id="5" name="Line 4"/>
          <p:cNvSpPr>
            <a:spLocks noChangeShapeType="1"/>
          </p:cNvSpPr>
          <p:nvPr/>
        </p:nvSpPr>
        <p:spPr bwMode="auto">
          <a:xfrm>
            <a:off x="1508125" y="3200400"/>
            <a:ext cx="6019800" cy="0"/>
          </a:xfrm>
          <a:prstGeom prst="line">
            <a:avLst/>
          </a:prstGeom>
          <a:noFill/>
          <a:ln w="76200">
            <a:solidFill>
              <a:srgbClr val="3399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it-IT" b="1">
              <a:latin typeface="+mj-lt"/>
            </a:endParaRPr>
          </a:p>
        </p:txBody>
      </p:sp>
      <p:sp>
        <p:nvSpPr>
          <p:cNvPr id="6" name="Line 5"/>
          <p:cNvSpPr>
            <a:spLocks noChangeShapeType="1"/>
          </p:cNvSpPr>
          <p:nvPr/>
        </p:nvSpPr>
        <p:spPr bwMode="auto">
          <a:xfrm>
            <a:off x="1219200" y="4114800"/>
            <a:ext cx="6629400" cy="0"/>
          </a:xfrm>
          <a:prstGeom prst="line">
            <a:avLst/>
          </a:prstGeom>
          <a:noFill/>
          <a:ln w="76200">
            <a:solidFill>
              <a:srgbClr val="3399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it-IT" b="1">
              <a:latin typeface="+mj-lt"/>
            </a:endParaRP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2482850" y="2611438"/>
            <a:ext cx="128932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it-IT" altLang="it-IT" sz="2000" b="1" dirty="0">
                <a:solidFill>
                  <a:srgbClr val="FF0000"/>
                </a:solidFill>
                <a:latin typeface="+mj-lt"/>
              </a:rPr>
              <a:t>Creatività</a:t>
            </a: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5089525" y="2611438"/>
            <a:ext cx="108074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it-IT" altLang="it-IT" sz="2000" b="1" dirty="0">
                <a:solidFill>
                  <a:srgbClr val="FF0000"/>
                </a:solidFill>
                <a:latin typeface="+mj-lt"/>
              </a:rPr>
              <a:t>Bellezza</a:t>
            </a: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2497138" y="3525838"/>
            <a:ext cx="136287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it-IT" altLang="it-IT" sz="2000" b="1" dirty="0">
                <a:solidFill>
                  <a:srgbClr val="FF0000"/>
                </a:solidFill>
                <a:latin typeface="+mj-lt"/>
              </a:rPr>
              <a:t>Flessibilità</a:t>
            </a: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5165725" y="3498850"/>
            <a:ext cx="109517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it-IT" altLang="it-IT" sz="2000" b="1" dirty="0">
                <a:solidFill>
                  <a:srgbClr val="FF0000"/>
                </a:solidFill>
                <a:latin typeface="+mj-lt"/>
              </a:rPr>
              <a:t>Rispetto</a:t>
            </a: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1791323" y="4440238"/>
            <a:ext cx="162435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it-IT" altLang="it-IT" sz="2000" b="1" dirty="0">
                <a:solidFill>
                  <a:srgbClr val="0000FF"/>
                </a:solidFill>
                <a:latin typeface="+mj-lt"/>
              </a:rPr>
              <a:t>Controllo dei</a:t>
            </a:r>
          </a:p>
          <a:p>
            <a:pPr algn="ctr"/>
            <a:r>
              <a:rPr lang="it-IT" altLang="it-IT" sz="2000" b="1" dirty="0">
                <a:solidFill>
                  <a:srgbClr val="0000FF"/>
                </a:solidFill>
                <a:latin typeface="+mj-lt"/>
              </a:rPr>
              <a:t>sintomi</a:t>
            </a:r>
          </a:p>
        </p:txBody>
      </p:sp>
      <p:sp>
        <p:nvSpPr>
          <p:cNvPr id="12" name="Text Box 11"/>
          <p:cNvSpPr txBox="1">
            <a:spLocks noChangeArrowheads="1"/>
          </p:cNvSpPr>
          <p:nvPr/>
        </p:nvSpPr>
        <p:spPr bwMode="auto">
          <a:xfrm>
            <a:off x="4027380" y="4413250"/>
            <a:ext cx="113845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it-IT" altLang="it-IT" sz="2000" b="1" dirty="0">
                <a:solidFill>
                  <a:srgbClr val="0000FF"/>
                </a:solidFill>
                <a:latin typeface="+mj-lt"/>
              </a:rPr>
              <a:t>Lavoro</a:t>
            </a:r>
          </a:p>
          <a:p>
            <a:pPr algn="ctr"/>
            <a:r>
              <a:rPr lang="it-IT" altLang="it-IT" sz="2000" b="1" dirty="0">
                <a:solidFill>
                  <a:srgbClr val="0000FF"/>
                </a:solidFill>
                <a:latin typeface="+mj-lt"/>
              </a:rPr>
              <a:t>d’équipe</a:t>
            </a:r>
          </a:p>
        </p:txBody>
      </p:sp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5971670" y="4419600"/>
            <a:ext cx="154882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it-IT" altLang="it-IT" sz="2000" b="1" dirty="0">
                <a:solidFill>
                  <a:srgbClr val="0000FF"/>
                </a:solidFill>
                <a:latin typeface="+mj-lt"/>
              </a:rPr>
              <a:t>Supporto</a:t>
            </a:r>
          </a:p>
          <a:p>
            <a:pPr algn="ctr"/>
            <a:r>
              <a:rPr lang="it-IT" altLang="it-IT" sz="2000" b="1" dirty="0">
                <a:solidFill>
                  <a:srgbClr val="0000FF"/>
                </a:solidFill>
                <a:latin typeface="+mj-lt"/>
              </a:rPr>
              <a:t>psico-sociale</a:t>
            </a:r>
          </a:p>
        </p:txBody>
      </p:sp>
      <p:sp>
        <p:nvSpPr>
          <p:cNvPr id="14" name="Line 13"/>
          <p:cNvSpPr>
            <a:spLocks noChangeShapeType="1"/>
          </p:cNvSpPr>
          <p:nvPr/>
        </p:nvSpPr>
        <p:spPr bwMode="auto">
          <a:xfrm>
            <a:off x="822325" y="5457825"/>
            <a:ext cx="7467600" cy="0"/>
          </a:xfrm>
          <a:prstGeom prst="line">
            <a:avLst/>
          </a:prstGeom>
          <a:noFill/>
          <a:ln w="76200">
            <a:solidFill>
              <a:srgbClr val="3399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it-IT" b="1">
              <a:latin typeface="+mj-lt"/>
            </a:endParaRPr>
          </a:p>
        </p:txBody>
      </p:sp>
      <p:sp>
        <p:nvSpPr>
          <p:cNvPr id="15" name="Line 14"/>
          <p:cNvSpPr>
            <a:spLocks noChangeShapeType="1"/>
          </p:cNvSpPr>
          <p:nvPr/>
        </p:nvSpPr>
        <p:spPr bwMode="auto">
          <a:xfrm>
            <a:off x="822325" y="6324600"/>
            <a:ext cx="7467600" cy="0"/>
          </a:xfrm>
          <a:prstGeom prst="line">
            <a:avLst/>
          </a:prstGeom>
          <a:noFill/>
          <a:ln w="76200">
            <a:solidFill>
              <a:srgbClr val="3399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it-IT" b="1">
              <a:latin typeface="+mj-lt"/>
            </a:endParaRPr>
          </a:p>
        </p:txBody>
      </p:sp>
      <p:sp>
        <p:nvSpPr>
          <p:cNvPr id="16" name="Text Box 15"/>
          <p:cNvSpPr txBox="1">
            <a:spLocks noChangeArrowheads="1"/>
          </p:cNvSpPr>
          <p:nvPr/>
        </p:nvSpPr>
        <p:spPr bwMode="auto">
          <a:xfrm>
            <a:off x="1256740" y="5495925"/>
            <a:ext cx="291618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it-IT" altLang="it-IT" sz="2000" b="1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Accoglienza </a:t>
            </a:r>
            <a:endParaRPr lang="it-IT" altLang="it-IT" sz="2000" b="1" dirty="0">
              <a:solidFill>
                <a:schemeClr val="accent6">
                  <a:lumMod val="50000"/>
                </a:schemeClr>
              </a:solidFill>
              <a:latin typeface="+mj-lt"/>
            </a:endParaRPr>
          </a:p>
          <a:p>
            <a:pPr algn="ctr"/>
            <a:r>
              <a:rPr lang="it-IT" altLang="it-IT" sz="2000" b="1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del </a:t>
            </a:r>
            <a:r>
              <a:rPr lang="it-IT" altLang="it-IT" sz="2000" b="1" dirty="0" err="1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paz.te</a:t>
            </a:r>
            <a:r>
              <a:rPr lang="it-IT" altLang="it-IT" sz="2000" b="1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 e della sua </a:t>
            </a:r>
            <a:r>
              <a:rPr lang="it-IT" altLang="it-IT" sz="2000" b="1" dirty="0" err="1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fam</a:t>
            </a:r>
            <a:endParaRPr lang="it-IT" altLang="it-IT" sz="2000" b="1" dirty="0">
              <a:solidFill>
                <a:schemeClr val="accent6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7" name="Text Box 16"/>
          <p:cNvSpPr txBox="1">
            <a:spLocks noChangeArrowheads="1"/>
          </p:cNvSpPr>
          <p:nvPr/>
        </p:nvSpPr>
        <p:spPr bwMode="auto">
          <a:xfrm>
            <a:off x="5139455" y="5507038"/>
            <a:ext cx="277351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it-IT" altLang="it-IT" sz="2000" b="1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Affermazione dei valori</a:t>
            </a:r>
          </a:p>
          <a:p>
            <a:pPr algn="ctr"/>
            <a:r>
              <a:rPr lang="it-IT" altLang="it-IT" sz="2000" b="1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del paziente</a:t>
            </a: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6553200" y="6426200"/>
            <a:ext cx="156421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it-IT" altLang="it-IT" sz="1400" b="1" dirty="0">
                <a:solidFill>
                  <a:srgbClr val="C00000"/>
                </a:solidFill>
                <a:latin typeface="+mj-lt"/>
              </a:rPr>
              <a:t>R. </a:t>
            </a:r>
            <a:r>
              <a:rPr lang="it-IT" altLang="it-IT" sz="1400" b="1" dirty="0" err="1">
                <a:solidFill>
                  <a:srgbClr val="C00000"/>
                </a:solidFill>
                <a:latin typeface="+mj-lt"/>
              </a:rPr>
              <a:t>Twycross</a:t>
            </a:r>
            <a:r>
              <a:rPr lang="it-IT" altLang="it-IT" sz="1400" b="1" dirty="0">
                <a:solidFill>
                  <a:srgbClr val="C00000"/>
                </a:solidFill>
                <a:latin typeface="+mj-lt"/>
              </a:rPr>
              <a:t>, 1992</a:t>
            </a: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347786" y="682650"/>
            <a:ext cx="4440238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it-IT" altLang="it-IT" sz="2800" b="1" dirty="0">
                <a:solidFill>
                  <a:srgbClr val="C00000"/>
                </a:solidFill>
                <a:latin typeface="+mj-lt"/>
              </a:rPr>
              <a:t>L’architettura simbolica </a:t>
            </a:r>
            <a:br>
              <a:rPr lang="it-IT" altLang="it-IT" sz="2800" b="1" dirty="0">
                <a:solidFill>
                  <a:srgbClr val="C00000"/>
                </a:solidFill>
                <a:latin typeface="+mj-lt"/>
              </a:rPr>
            </a:br>
            <a:r>
              <a:rPr lang="it-IT" altLang="it-IT" sz="2800" b="1" dirty="0">
                <a:solidFill>
                  <a:srgbClr val="C00000"/>
                </a:solidFill>
                <a:latin typeface="+mj-lt"/>
              </a:rPr>
              <a:t>dell’ Hospice </a:t>
            </a:r>
          </a:p>
        </p:txBody>
      </p:sp>
      <p:sp>
        <p:nvSpPr>
          <p:cNvPr id="20" name="AutoShape 19"/>
          <p:cNvSpPr>
            <a:spLocks noChangeArrowheads="1"/>
          </p:cNvSpPr>
          <p:nvPr/>
        </p:nvSpPr>
        <p:spPr bwMode="auto">
          <a:xfrm>
            <a:off x="3641725" y="4114800"/>
            <a:ext cx="304800" cy="1295400"/>
          </a:xfrm>
          <a:prstGeom prst="can">
            <a:avLst>
              <a:gd name="adj" fmla="val 106250"/>
            </a:avLst>
          </a:prstGeom>
          <a:solidFill>
            <a:srgbClr val="339966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it-IT" altLang="it-IT" b="1">
              <a:latin typeface="+mj-lt"/>
            </a:endParaRPr>
          </a:p>
        </p:txBody>
      </p:sp>
      <p:sp>
        <p:nvSpPr>
          <p:cNvPr id="21" name="AutoShape 20"/>
          <p:cNvSpPr>
            <a:spLocks noChangeArrowheads="1"/>
          </p:cNvSpPr>
          <p:nvPr/>
        </p:nvSpPr>
        <p:spPr bwMode="auto">
          <a:xfrm>
            <a:off x="5318125" y="4114800"/>
            <a:ext cx="304800" cy="1295400"/>
          </a:xfrm>
          <a:prstGeom prst="can">
            <a:avLst>
              <a:gd name="adj" fmla="val 106250"/>
            </a:avLst>
          </a:prstGeom>
          <a:solidFill>
            <a:srgbClr val="339966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it-IT" altLang="it-IT" b="1">
              <a:latin typeface="+mj-lt"/>
            </a:endParaRPr>
          </a:p>
        </p:txBody>
      </p:sp>
      <p:sp>
        <p:nvSpPr>
          <p:cNvPr id="22" name="AutoShape 21"/>
          <p:cNvSpPr>
            <a:spLocks noChangeArrowheads="1"/>
          </p:cNvSpPr>
          <p:nvPr/>
        </p:nvSpPr>
        <p:spPr bwMode="auto">
          <a:xfrm>
            <a:off x="4479925" y="5486400"/>
            <a:ext cx="152400" cy="838200"/>
          </a:xfrm>
          <a:prstGeom prst="can">
            <a:avLst>
              <a:gd name="adj" fmla="val 137500"/>
            </a:avLst>
          </a:prstGeom>
          <a:solidFill>
            <a:srgbClr val="339966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it-IT" altLang="it-IT" b="1">
              <a:latin typeface="+mj-lt"/>
            </a:endParaRPr>
          </a:p>
        </p:txBody>
      </p:sp>
      <p:sp>
        <p:nvSpPr>
          <p:cNvPr id="23" name="AutoShape 22"/>
          <p:cNvSpPr>
            <a:spLocks noChangeArrowheads="1"/>
          </p:cNvSpPr>
          <p:nvPr/>
        </p:nvSpPr>
        <p:spPr bwMode="auto">
          <a:xfrm>
            <a:off x="4556125" y="2438400"/>
            <a:ext cx="228600" cy="1600200"/>
          </a:xfrm>
          <a:prstGeom prst="can">
            <a:avLst>
              <a:gd name="adj" fmla="val 175000"/>
            </a:avLst>
          </a:prstGeom>
          <a:solidFill>
            <a:srgbClr val="339966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it-IT" altLang="it-IT" b="1">
              <a:latin typeface="+mj-lt"/>
            </a:endParaRPr>
          </a:p>
        </p:txBody>
      </p:sp>
      <p:sp>
        <p:nvSpPr>
          <p:cNvPr id="24" name="AutoShape 23"/>
          <p:cNvSpPr>
            <a:spLocks noChangeArrowheads="1"/>
          </p:cNvSpPr>
          <p:nvPr/>
        </p:nvSpPr>
        <p:spPr bwMode="auto">
          <a:xfrm>
            <a:off x="7985125" y="3581400"/>
            <a:ext cx="304800" cy="1752600"/>
          </a:xfrm>
          <a:prstGeom prst="can">
            <a:avLst>
              <a:gd name="adj" fmla="val 143750"/>
            </a:avLst>
          </a:prstGeom>
          <a:solidFill>
            <a:srgbClr val="339966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it-IT" altLang="it-IT" b="1">
              <a:latin typeface="+mj-lt"/>
            </a:endParaRPr>
          </a:p>
        </p:txBody>
      </p:sp>
      <p:sp>
        <p:nvSpPr>
          <p:cNvPr id="25" name="AutoShape 24"/>
          <p:cNvSpPr>
            <a:spLocks noChangeArrowheads="1"/>
          </p:cNvSpPr>
          <p:nvPr/>
        </p:nvSpPr>
        <p:spPr bwMode="auto">
          <a:xfrm>
            <a:off x="746125" y="3581400"/>
            <a:ext cx="304800" cy="1752600"/>
          </a:xfrm>
          <a:prstGeom prst="can">
            <a:avLst>
              <a:gd name="adj" fmla="val 143750"/>
            </a:avLst>
          </a:prstGeom>
          <a:solidFill>
            <a:srgbClr val="339966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it-IT" altLang="it-IT" b="1">
              <a:latin typeface="+mj-lt"/>
            </a:endParaRPr>
          </a:p>
        </p:txBody>
      </p:sp>
      <p:sp>
        <p:nvSpPr>
          <p:cNvPr id="26" name="AutoShape 25"/>
          <p:cNvSpPr>
            <a:spLocks noChangeArrowheads="1"/>
          </p:cNvSpPr>
          <p:nvPr/>
        </p:nvSpPr>
        <p:spPr bwMode="auto">
          <a:xfrm>
            <a:off x="685800" y="5486400"/>
            <a:ext cx="152400" cy="838200"/>
          </a:xfrm>
          <a:prstGeom prst="can">
            <a:avLst>
              <a:gd name="adj" fmla="val 137500"/>
            </a:avLst>
          </a:prstGeom>
          <a:solidFill>
            <a:srgbClr val="339966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it-IT" altLang="it-IT" b="1">
              <a:latin typeface="+mj-lt"/>
            </a:endParaRPr>
          </a:p>
        </p:txBody>
      </p:sp>
      <p:sp>
        <p:nvSpPr>
          <p:cNvPr id="27" name="AutoShape 26"/>
          <p:cNvSpPr>
            <a:spLocks noChangeArrowheads="1"/>
          </p:cNvSpPr>
          <p:nvPr/>
        </p:nvSpPr>
        <p:spPr bwMode="auto">
          <a:xfrm>
            <a:off x="8229600" y="5486400"/>
            <a:ext cx="152400" cy="838200"/>
          </a:xfrm>
          <a:prstGeom prst="can">
            <a:avLst>
              <a:gd name="adj" fmla="val 137500"/>
            </a:avLst>
          </a:prstGeom>
          <a:solidFill>
            <a:srgbClr val="339966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it-IT" altLang="it-IT" b="1">
              <a:latin typeface="+mj-lt"/>
            </a:endParaRPr>
          </a:p>
        </p:txBody>
      </p:sp>
      <p:sp>
        <p:nvSpPr>
          <p:cNvPr id="28" name="AutoShape 27"/>
          <p:cNvSpPr>
            <a:spLocks noChangeArrowheads="1"/>
          </p:cNvSpPr>
          <p:nvPr/>
        </p:nvSpPr>
        <p:spPr bwMode="auto">
          <a:xfrm rot="-3356146">
            <a:off x="6553200" y="-76200"/>
            <a:ext cx="228600" cy="4953000"/>
          </a:xfrm>
          <a:prstGeom prst="can">
            <a:avLst>
              <a:gd name="adj" fmla="val 541667"/>
            </a:avLst>
          </a:prstGeom>
          <a:solidFill>
            <a:srgbClr val="9933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it-IT" altLang="it-IT" b="1">
              <a:latin typeface="+mj-lt"/>
            </a:endParaRPr>
          </a:p>
        </p:txBody>
      </p:sp>
      <p:sp>
        <p:nvSpPr>
          <p:cNvPr id="29" name="AutoShape 28"/>
          <p:cNvSpPr>
            <a:spLocks noChangeArrowheads="1"/>
          </p:cNvSpPr>
          <p:nvPr/>
        </p:nvSpPr>
        <p:spPr bwMode="auto">
          <a:xfrm rot="3260706">
            <a:off x="2438400" y="-228600"/>
            <a:ext cx="228600" cy="5105400"/>
          </a:xfrm>
          <a:prstGeom prst="can">
            <a:avLst>
              <a:gd name="adj" fmla="val 558333"/>
            </a:avLst>
          </a:prstGeom>
          <a:solidFill>
            <a:srgbClr val="9933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it-IT" altLang="it-IT" b="1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utoUpdateAnimBg="0"/>
      <p:bldP spid="8" grpId="0" autoUpdateAnimBg="0"/>
      <p:bldP spid="9" grpId="0" autoUpdateAnimBg="0"/>
      <p:bldP spid="10" grpId="0" autoUpdateAnimBg="0"/>
      <p:bldP spid="11" grpId="0" autoUpdateAnimBg="0"/>
      <p:bldP spid="12" grpId="0" autoUpdateAnimBg="0"/>
      <p:bldP spid="13" grpId="0" autoUpdateAnimBg="0"/>
      <p:bldP spid="14" grpId="0" animBg="1"/>
      <p:bldP spid="15" grpId="0" animBg="1"/>
      <p:bldP spid="16" grpId="0" autoUpdateAnimBg="0"/>
      <p:bldP spid="17" grpId="0" autoUpdateAnimBg="0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9B9D1-D9B1-4975-B43A-46FC979EDA32}" type="slidenum">
              <a:rPr lang="it-IT" smtClean="0"/>
              <a:pPr/>
              <a:t>15</a:t>
            </a:fld>
            <a:endParaRPr lang="it-IT" sz="1400"/>
          </a:p>
        </p:txBody>
      </p:sp>
      <p:pic>
        <p:nvPicPr>
          <p:cNvPr id="145410" name="Picture 2" descr="F:\Comunicazione\FOTO\Foto hospice mie\P10100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7459" y="1078124"/>
            <a:ext cx="7454981" cy="55912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D2AD9-05F6-4231-A4DC-B11F21ACE8A2}" type="slidenum">
              <a:rPr lang="it-IT"/>
              <a:pPr/>
              <a:t>16</a:t>
            </a:fld>
            <a:endParaRPr lang="it-IT" sz="1400"/>
          </a:p>
        </p:txBody>
      </p:sp>
      <p:sp>
        <p:nvSpPr>
          <p:cNvPr id="114690" name="Oval 2"/>
          <p:cNvSpPr>
            <a:spLocks noChangeArrowheads="1"/>
          </p:cNvSpPr>
          <p:nvPr/>
        </p:nvSpPr>
        <p:spPr bwMode="auto">
          <a:xfrm>
            <a:off x="2057400" y="1219200"/>
            <a:ext cx="6324600" cy="4038600"/>
          </a:xfrm>
          <a:prstGeom prst="ellipse">
            <a:avLst/>
          </a:prstGeom>
          <a:solidFill>
            <a:srgbClr val="FFFFCC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107763" dir="13500000" sx="125000" sy="125000" algn="br" rotWithShape="0">
              <a:schemeClr val="bg2"/>
            </a:outerShdw>
          </a:effectLst>
        </p:spPr>
        <p:txBody>
          <a:bodyPr wrap="none" anchor="ctr"/>
          <a:lstStyle/>
          <a:p>
            <a:endParaRPr lang="it-IT"/>
          </a:p>
        </p:txBody>
      </p:sp>
      <p:sp>
        <p:nvSpPr>
          <p:cNvPr id="114691" name="Text Box 3"/>
          <p:cNvSpPr txBox="1">
            <a:spLocks noChangeArrowheads="1"/>
          </p:cNvSpPr>
          <p:nvPr/>
        </p:nvSpPr>
        <p:spPr bwMode="auto">
          <a:xfrm>
            <a:off x="3282950" y="377825"/>
            <a:ext cx="2470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kumimoji="0" lang="it-IT" sz="4000" b="1">
                <a:solidFill>
                  <a:srgbClr val="009900"/>
                </a:solidFill>
              </a:rPr>
              <a:t>HOSPICE</a:t>
            </a:r>
            <a:endParaRPr kumimoji="0" lang="it-IT" sz="2800" b="1">
              <a:solidFill>
                <a:srgbClr val="009900"/>
              </a:solidFill>
            </a:endParaRPr>
          </a:p>
        </p:txBody>
      </p:sp>
      <p:sp>
        <p:nvSpPr>
          <p:cNvPr id="114692" name="Text Box 4"/>
          <p:cNvSpPr txBox="1">
            <a:spLocks noChangeArrowheads="1"/>
          </p:cNvSpPr>
          <p:nvPr/>
        </p:nvSpPr>
        <p:spPr bwMode="auto">
          <a:xfrm>
            <a:off x="2514600" y="1752600"/>
            <a:ext cx="5029200" cy="265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kumimoji="0" lang="it-IT" sz="4200" b="1"/>
              <a:t>intensa</a:t>
            </a:r>
          </a:p>
          <a:p>
            <a:pPr algn="ctr" eaLnBrk="0" hangingPunct="0"/>
            <a:r>
              <a:rPr kumimoji="0" lang="it-IT" sz="4200" b="1"/>
              <a:t>attività assistenziale</a:t>
            </a:r>
          </a:p>
          <a:p>
            <a:pPr algn="ctr" eaLnBrk="0" hangingPunct="0"/>
            <a:r>
              <a:rPr kumimoji="0" lang="it-IT" sz="4200" b="1"/>
              <a:t>e</a:t>
            </a:r>
          </a:p>
          <a:p>
            <a:pPr algn="ctr" eaLnBrk="0" hangingPunct="0"/>
            <a:r>
              <a:rPr kumimoji="0" lang="it-IT" sz="4200" b="1"/>
              <a:t>di accompagnamento</a:t>
            </a:r>
            <a:endParaRPr kumimoji="0" lang="it-IT" sz="3200" b="1"/>
          </a:p>
        </p:txBody>
      </p:sp>
      <p:sp>
        <p:nvSpPr>
          <p:cNvPr id="114693" name="Text Box 5"/>
          <p:cNvSpPr txBox="1">
            <a:spLocks noChangeArrowheads="1"/>
          </p:cNvSpPr>
          <p:nvPr/>
        </p:nvSpPr>
        <p:spPr bwMode="auto">
          <a:xfrm>
            <a:off x="2590800" y="5743575"/>
            <a:ext cx="6513513" cy="101600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kumimoji="0" lang="it-IT" sz="3200" b="1" i="1"/>
              <a:t>poca tecnologia sanitaria </a:t>
            </a:r>
          </a:p>
          <a:p>
            <a:pPr algn="ctr" eaLnBrk="0" hangingPunct="0"/>
            <a:r>
              <a:rPr kumimoji="0" lang="it-IT" sz="2800" b="1" i="1"/>
              <a:t>perché inutile</a:t>
            </a:r>
            <a:endParaRPr kumimoji="0" lang="it-IT" sz="2800"/>
          </a:p>
        </p:txBody>
      </p:sp>
      <p:sp>
        <p:nvSpPr>
          <p:cNvPr id="114694" name="WordArt 6"/>
          <p:cNvSpPr>
            <a:spLocks noChangeArrowheads="1" noChangeShapeType="1" noTextEdit="1"/>
          </p:cNvSpPr>
          <p:nvPr/>
        </p:nvSpPr>
        <p:spPr bwMode="auto">
          <a:xfrm>
            <a:off x="304800" y="2895600"/>
            <a:ext cx="2819400" cy="19050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/>
            <a:r>
              <a:rPr lang="it-IT" sz="28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 Black"/>
              </a:rPr>
              <a:t>High touch</a:t>
            </a:r>
          </a:p>
        </p:txBody>
      </p:sp>
      <p:sp>
        <p:nvSpPr>
          <p:cNvPr id="114695" name="WordArt 7"/>
          <p:cNvSpPr>
            <a:spLocks noChangeArrowheads="1" noChangeShapeType="1" noTextEdit="1"/>
          </p:cNvSpPr>
          <p:nvPr/>
        </p:nvSpPr>
        <p:spPr bwMode="auto">
          <a:xfrm>
            <a:off x="457200" y="5105400"/>
            <a:ext cx="2286000" cy="11430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/>
            <a:r>
              <a:rPr lang="it-IT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3300"/>
                </a:solidFill>
                <a:latin typeface="Arial Black"/>
              </a:rPr>
              <a:t>Low Tech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20FD7-09E1-490D-A7C7-747E8BB31A12}" type="slidenum">
              <a:rPr lang="it-IT">
                <a:latin typeface="+mj-lt"/>
              </a:rPr>
              <a:pPr/>
              <a:t>17</a:t>
            </a:fld>
            <a:endParaRPr lang="it-IT" sz="1400">
              <a:latin typeface="+mj-lt"/>
            </a:endParaRPr>
          </a:p>
        </p:txBody>
      </p:sp>
      <p:sp>
        <p:nvSpPr>
          <p:cNvPr id="134146" name="Rectangle 2"/>
          <p:cNvSpPr>
            <a:spLocks noChangeArrowheads="1"/>
          </p:cNvSpPr>
          <p:nvPr/>
        </p:nvSpPr>
        <p:spPr bwMode="auto">
          <a:xfrm>
            <a:off x="457200" y="1100138"/>
            <a:ext cx="8686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kumimoji="0" lang="it-IT" sz="3200" b="1" dirty="0">
                <a:solidFill>
                  <a:schemeClr val="tx2"/>
                </a:solidFill>
                <a:latin typeface="+mj-lt"/>
              </a:rPr>
              <a:t/>
            </a:r>
            <a:br>
              <a:rPr kumimoji="0" lang="it-IT" sz="3200" b="1" dirty="0">
                <a:solidFill>
                  <a:schemeClr val="tx2"/>
                </a:solidFill>
                <a:latin typeface="+mj-lt"/>
              </a:rPr>
            </a:br>
            <a:r>
              <a:rPr kumimoji="0" lang="it-IT" sz="3200" b="1" dirty="0">
                <a:solidFill>
                  <a:schemeClr val="tx2"/>
                </a:solidFill>
                <a:latin typeface="+mj-lt"/>
              </a:rPr>
              <a:t/>
            </a:r>
            <a:br>
              <a:rPr kumimoji="0" lang="it-IT" sz="3200" b="1" dirty="0">
                <a:solidFill>
                  <a:schemeClr val="tx2"/>
                </a:solidFill>
                <a:latin typeface="+mj-lt"/>
              </a:rPr>
            </a:br>
            <a:r>
              <a:rPr kumimoji="0" lang="it-IT" sz="3200" b="1" dirty="0">
                <a:solidFill>
                  <a:schemeClr val="tx2"/>
                </a:solidFill>
                <a:latin typeface="+mj-lt"/>
              </a:rPr>
              <a:t/>
            </a:r>
            <a:br>
              <a:rPr kumimoji="0" lang="it-IT" sz="3200" b="1" dirty="0">
                <a:solidFill>
                  <a:schemeClr val="tx2"/>
                </a:solidFill>
                <a:latin typeface="+mj-lt"/>
              </a:rPr>
            </a:br>
            <a:r>
              <a:rPr kumimoji="0" lang="it-IT" sz="3200" b="1" dirty="0">
                <a:solidFill>
                  <a:schemeClr val="tx2"/>
                </a:solidFill>
                <a:latin typeface="+mj-lt"/>
              </a:rPr>
              <a:t/>
            </a:r>
            <a:br>
              <a:rPr kumimoji="0" lang="it-IT" sz="3200" b="1" dirty="0">
                <a:solidFill>
                  <a:schemeClr val="tx2"/>
                </a:solidFill>
                <a:latin typeface="+mj-lt"/>
              </a:rPr>
            </a:br>
            <a:r>
              <a:rPr kumimoji="0" lang="it-IT" sz="3200" b="1" dirty="0">
                <a:solidFill>
                  <a:schemeClr val="tx2"/>
                </a:solidFill>
                <a:latin typeface="+mj-lt"/>
              </a:rPr>
              <a:t/>
            </a:r>
            <a:br>
              <a:rPr kumimoji="0" lang="it-IT" sz="3200" b="1" dirty="0">
                <a:solidFill>
                  <a:schemeClr val="tx2"/>
                </a:solidFill>
                <a:latin typeface="+mj-lt"/>
              </a:rPr>
            </a:br>
            <a:r>
              <a:rPr kumimoji="0" lang="it-IT" sz="3200" b="1" dirty="0">
                <a:solidFill>
                  <a:schemeClr val="tx2"/>
                </a:solidFill>
                <a:latin typeface="+mj-lt"/>
              </a:rPr>
              <a:t/>
            </a:r>
            <a:br>
              <a:rPr kumimoji="0" lang="it-IT" sz="3200" b="1" dirty="0">
                <a:solidFill>
                  <a:schemeClr val="tx2"/>
                </a:solidFill>
                <a:latin typeface="+mj-lt"/>
              </a:rPr>
            </a:br>
            <a:r>
              <a:rPr kumimoji="0" lang="it-IT" sz="3200" b="1" dirty="0">
                <a:solidFill>
                  <a:schemeClr val="bg2"/>
                </a:solidFill>
                <a:latin typeface="+mj-lt"/>
              </a:rPr>
              <a:t/>
            </a:r>
            <a:br>
              <a:rPr kumimoji="0" lang="it-IT" sz="3200" b="1" dirty="0">
                <a:solidFill>
                  <a:schemeClr val="bg2"/>
                </a:solidFill>
                <a:latin typeface="+mj-lt"/>
              </a:rPr>
            </a:br>
            <a:r>
              <a:rPr kumimoji="0" lang="it-IT" sz="3200" b="1" dirty="0">
                <a:solidFill>
                  <a:schemeClr val="bg2"/>
                </a:solidFill>
                <a:latin typeface="+mj-lt"/>
              </a:rPr>
              <a:t/>
            </a:r>
            <a:br>
              <a:rPr kumimoji="0" lang="it-IT" sz="3200" b="1" dirty="0">
                <a:solidFill>
                  <a:schemeClr val="bg2"/>
                </a:solidFill>
                <a:latin typeface="+mj-lt"/>
              </a:rPr>
            </a:br>
            <a:r>
              <a:rPr kumimoji="0" lang="it-IT" sz="3200" b="1" dirty="0">
                <a:solidFill>
                  <a:srgbClr val="6600CC"/>
                </a:solidFill>
                <a:latin typeface="+mj-lt"/>
              </a:rPr>
              <a:t>Il movimento Hospice</a:t>
            </a:r>
            <a:r>
              <a:rPr kumimoji="0" lang="it-IT" sz="3200" b="1" dirty="0">
                <a:solidFill>
                  <a:schemeClr val="bg2"/>
                </a:solidFill>
                <a:latin typeface="+mj-lt"/>
              </a:rPr>
              <a:t/>
            </a:r>
            <a:br>
              <a:rPr kumimoji="0" lang="it-IT" sz="3200" b="1" dirty="0">
                <a:solidFill>
                  <a:schemeClr val="bg2"/>
                </a:solidFill>
                <a:latin typeface="+mj-lt"/>
              </a:rPr>
            </a:br>
            <a:r>
              <a:rPr kumimoji="0" lang="it-IT" sz="3200" b="1" dirty="0">
                <a:solidFill>
                  <a:schemeClr val="bg2"/>
                </a:solidFill>
                <a:latin typeface="+mj-lt"/>
              </a:rPr>
              <a:t/>
            </a:r>
            <a:br>
              <a:rPr kumimoji="0" lang="it-IT" sz="3200" b="1" dirty="0">
                <a:solidFill>
                  <a:schemeClr val="bg2"/>
                </a:solidFill>
                <a:latin typeface="+mj-lt"/>
              </a:rPr>
            </a:br>
            <a:r>
              <a:rPr kumimoji="0" lang="it-IT" sz="3200" b="1" dirty="0">
                <a:solidFill>
                  <a:schemeClr val="tx2"/>
                </a:solidFill>
                <a:latin typeface="+mj-lt"/>
              </a:rPr>
              <a:t> </a:t>
            </a:r>
            <a:r>
              <a:rPr kumimoji="0" lang="it-IT" sz="3200" dirty="0">
                <a:solidFill>
                  <a:schemeClr val="tx2"/>
                </a:solidFill>
                <a:latin typeface="+mj-lt"/>
              </a:rPr>
              <a:t>è attuato da una</a:t>
            </a:r>
            <a:br>
              <a:rPr kumimoji="0" lang="it-IT" sz="3200" dirty="0">
                <a:solidFill>
                  <a:schemeClr val="tx2"/>
                </a:solidFill>
                <a:latin typeface="+mj-lt"/>
              </a:rPr>
            </a:br>
            <a:r>
              <a:rPr kumimoji="0" lang="it-IT" sz="3200" b="1" dirty="0">
                <a:solidFill>
                  <a:schemeClr val="tx2"/>
                </a:solidFill>
                <a:latin typeface="+mj-lt"/>
              </a:rPr>
              <a:t/>
            </a:r>
            <a:br>
              <a:rPr kumimoji="0" lang="it-IT" sz="3200" b="1" dirty="0">
                <a:solidFill>
                  <a:schemeClr val="tx2"/>
                </a:solidFill>
                <a:latin typeface="+mj-lt"/>
              </a:rPr>
            </a:br>
            <a:r>
              <a:rPr kumimoji="0" lang="it-IT" sz="2800" b="1" dirty="0">
                <a:solidFill>
                  <a:schemeClr val="tx2"/>
                </a:solidFill>
                <a:latin typeface="+mj-lt"/>
              </a:rPr>
              <a:t> </a:t>
            </a:r>
            <a:r>
              <a:rPr kumimoji="0" lang="it-IT" sz="2800" b="1" u="sng" dirty="0">
                <a:solidFill>
                  <a:srgbClr val="0000FF"/>
                </a:solidFill>
                <a:latin typeface="+mj-lt"/>
              </a:rPr>
              <a:t>COMUNITA’ </a:t>
            </a:r>
            <a:r>
              <a:rPr kumimoji="0" lang="it-IT" sz="2800" b="1" u="sng" dirty="0" err="1">
                <a:solidFill>
                  <a:srgbClr val="0000FF"/>
                </a:solidFill>
                <a:latin typeface="+mj-lt"/>
              </a:rPr>
              <a:t>DI</a:t>
            </a:r>
            <a:r>
              <a:rPr kumimoji="0" lang="it-IT" sz="2800" b="1" u="sng" dirty="0">
                <a:solidFill>
                  <a:srgbClr val="0000FF"/>
                </a:solidFill>
                <a:latin typeface="+mj-lt"/>
              </a:rPr>
              <a:t> PERSONE </a:t>
            </a:r>
            <a:br>
              <a:rPr kumimoji="0" lang="it-IT" sz="2800" b="1" u="sng" dirty="0">
                <a:solidFill>
                  <a:srgbClr val="0000FF"/>
                </a:solidFill>
                <a:latin typeface="+mj-lt"/>
              </a:rPr>
            </a:br>
            <a:r>
              <a:rPr kumimoji="0" lang="it-IT" sz="2800" b="1" u="sng" dirty="0">
                <a:solidFill>
                  <a:srgbClr val="0000FF"/>
                </a:solidFill>
                <a:latin typeface="+mj-lt"/>
              </a:rPr>
              <a:t/>
            </a:r>
            <a:br>
              <a:rPr kumimoji="0" lang="it-IT" sz="2800" b="1" u="sng" dirty="0">
                <a:solidFill>
                  <a:srgbClr val="0000FF"/>
                </a:solidFill>
                <a:latin typeface="+mj-lt"/>
              </a:rPr>
            </a:br>
            <a:r>
              <a:rPr kumimoji="0" lang="it-IT" sz="2800" b="1" u="sng" dirty="0">
                <a:solidFill>
                  <a:srgbClr val="0000FF"/>
                </a:solidFill>
                <a:latin typeface="+mj-lt"/>
              </a:rPr>
              <a:t>PROFESSIONALMENTE CAPACI</a:t>
            </a:r>
            <a:r>
              <a:rPr kumimoji="0" lang="it-IT" sz="2800" b="1" dirty="0">
                <a:solidFill>
                  <a:schemeClr val="tx2"/>
                </a:solidFill>
                <a:latin typeface="+mj-lt"/>
              </a:rPr>
              <a:t> </a:t>
            </a:r>
            <a:br>
              <a:rPr kumimoji="0" lang="it-IT" sz="2800" b="1" dirty="0">
                <a:solidFill>
                  <a:schemeClr val="tx2"/>
                </a:solidFill>
                <a:latin typeface="+mj-lt"/>
              </a:rPr>
            </a:br>
            <a:r>
              <a:rPr kumimoji="0" lang="it-IT" sz="2800" b="1" dirty="0">
                <a:solidFill>
                  <a:schemeClr val="tx2"/>
                </a:solidFill>
                <a:latin typeface="+mj-lt"/>
              </a:rPr>
              <a:t>di</a:t>
            </a:r>
            <a:br>
              <a:rPr kumimoji="0" lang="it-IT" sz="2800" b="1" dirty="0">
                <a:solidFill>
                  <a:schemeClr val="tx2"/>
                </a:solidFill>
                <a:latin typeface="+mj-lt"/>
              </a:rPr>
            </a:br>
            <a:r>
              <a:rPr kumimoji="0" lang="it-IT" sz="2800" b="1" dirty="0">
                <a:solidFill>
                  <a:schemeClr val="tx2"/>
                </a:solidFill>
                <a:latin typeface="+mj-lt"/>
              </a:rPr>
              <a:t/>
            </a:r>
            <a:br>
              <a:rPr kumimoji="0" lang="it-IT" sz="2800" b="1" dirty="0">
                <a:solidFill>
                  <a:schemeClr val="tx2"/>
                </a:solidFill>
                <a:latin typeface="+mj-lt"/>
              </a:rPr>
            </a:br>
            <a:r>
              <a:rPr kumimoji="0" lang="it-IT" sz="2800" b="1" dirty="0">
                <a:solidFill>
                  <a:schemeClr val="tx2"/>
                </a:solidFill>
                <a:latin typeface="+mj-lt"/>
              </a:rPr>
              <a:t> </a:t>
            </a:r>
            <a:r>
              <a:rPr kumimoji="0" lang="it-IT" sz="2800" b="1" u="sng" dirty="0">
                <a:solidFill>
                  <a:srgbClr val="C00000"/>
                </a:solidFill>
                <a:latin typeface="+mj-lt"/>
              </a:rPr>
              <a:t>MIGLIORARE la QUALITA’ di VITA</a:t>
            </a:r>
            <a:r>
              <a:rPr kumimoji="0" lang="it-IT" sz="2800" b="1" dirty="0">
                <a:solidFill>
                  <a:schemeClr val="tx2"/>
                </a:solidFill>
                <a:latin typeface="+mj-lt"/>
              </a:rPr>
              <a:t/>
            </a:r>
            <a:br>
              <a:rPr kumimoji="0" lang="it-IT" sz="2800" b="1" dirty="0">
                <a:solidFill>
                  <a:schemeClr val="tx2"/>
                </a:solidFill>
                <a:latin typeface="+mj-lt"/>
              </a:rPr>
            </a:br>
            <a:r>
              <a:rPr kumimoji="0" lang="it-IT" sz="2800" b="1" dirty="0">
                <a:solidFill>
                  <a:schemeClr val="tx2"/>
                </a:solidFill>
                <a:latin typeface="+mj-lt"/>
              </a:rPr>
              <a:t/>
            </a:r>
            <a:br>
              <a:rPr kumimoji="0" lang="it-IT" sz="2800" b="1" dirty="0">
                <a:solidFill>
                  <a:schemeClr val="tx2"/>
                </a:solidFill>
                <a:latin typeface="+mj-lt"/>
              </a:rPr>
            </a:br>
            <a:r>
              <a:rPr kumimoji="0" lang="it-IT" sz="2800" b="1" dirty="0">
                <a:solidFill>
                  <a:schemeClr val="tx2"/>
                </a:solidFill>
                <a:latin typeface="+mj-lt"/>
              </a:rPr>
              <a:t>TERMINALE  DEI MALATI.</a:t>
            </a:r>
          </a:p>
        </p:txBody>
      </p:sp>
      <p:sp>
        <p:nvSpPr>
          <p:cNvPr id="134147" name="Rectangle 3"/>
          <p:cNvSpPr>
            <a:spLocks noChangeArrowheads="1"/>
          </p:cNvSpPr>
          <p:nvPr/>
        </p:nvSpPr>
        <p:spPr bwMode="auto"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  <a:buClr>
                <a:srgbClr val="A50021"/>
              </a:buClr>
              <a:buSzPct val="75000"/>
              <a:buFont typeface="Wingdings" pitchFamily="2" charset="2"/>
              <a:buNone/>
            </a:pPr>
            <a:endParaRPr kumimoji="0" lang="it-IT" sz="320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BFB4E-C8F8-4682-AC8D-9D84354F3078}" type="slidenum">
              <a:rPr lang="it-IT"/>
              <a:pPr/>
              <a:t>18</a:t>
            </a:fld>
            <a:endParaRPr lang="it-IT" sz="1400"/>
          </a:p>
        </p:txBody>
      </p:sp>
      <p:sp>
        <p:nvSpPr>
          <p:cNvPr id="82950" name="Rectangle 6"/>
          <p:cNvSpPr>
            <a:spLocks noChangeArrowheads="1"/>
          </p:cNvSpPr>
          <p:nvPr/>
        </p:nvSpPr>
        <p:spPr bwMode="auto">
          <a:xfrm>
            <a:off x="2123728" y="634008"/>
            <a:ext cx="7020272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kumimoji="0" lang="it-IT" sz="3600" dirty="0">
                <a:cs typeface="Times New Roman" pitchFamily="18" charset="0"/>
              </a:rPr>
              <a:t>L’equipe multidisciplinare</a:t>
            </a:r>
          </a:p>
        </p:txBody>
      </p:sp>
      <p:sp>
        <p:nvSpPr>
          <p:cNvPr id="82951" name="Rectangle 7"/>
          <p:cNvSpPr>
            <a:spLocks noChangeArrowheads="1"/>
          </p:cNvSpPr>
          <p:nvPr/>
        </p:nvSpPr>
        <p:spPr bwMode="auto">
          <a:xfrm>
            <a:off x="228600" y="2133600"/>
            <a:ext cx="4191000" cy="4724400"/>
          </a:xfrm>
          <a:prstGeom prst="rect">
            <a:avLst/>
          </a:prstGeom>
          <a:noFill/>
          <a:ln w="38100">
            <a:solidFill>
              <a:srgbClr val="80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476250" indent="-476250" algn="ctr">
              <a:lnSpc>
                <a:spcPct val="90000"/>
              </a:lnSpc>
              <a:spcBef>
                <a:spcPct val="20000"/>
              </a:spcBef>
              <a:buClr>
                <a:srgbClr val="A50021"/>
              </a:buClr>
              <a:buSzPct val="75000"/>
              <a:buFont typeface="Wingdings" pitchFamily="2" charset="2"/>
              <a:buNone/>
            </a:pPr>
            <a:r>
              <a:rPr kumimoji="0" lang="it-IT" sz="2600" b="1" dirty="0">
                <a:solidFill>
                  <a:srgbClr val="CC3300"/>
                </a:solidFill>
                <a:latin typeface="Tahoma" pitchFamily="34" charset="0"/>
              </a:rPr>
              <a:t>Equipe assistenziale</a:t>
            </a:r>
          </a:p>
          <a:p>
            <a:pPr marL="476250" indent="-476250" algn="ctr">
              <a:lnSpc>
                <a:spcPct val="90000"/>
              </a:lnSpc>
              <a:spcBef>
                <a:spcPct val="20000"/>
              </a:spcBef>
              <a:buClr>
                <a:srgbClr val="A50021"/>
              </a:buClr>
              <a:buSzPct val="75000"/>
              <a:buFont typeface="Wingdings" pitchFamily="2" charset="2"/>
              <a:buNone/>
            </a:pPr>
            <a:endParaRPr kumimoji="0" lang="it-IT" sz="2200" b="1" dirty="0">
              <a:solidFill>
                <a:srgbClr val="CC3300"/>
              </a:solidFill>
              <a:latin typeface="Tahoma" pitchFamily="34" charset="0"/>
            </a:endParaRPr>
          </a:p>
          <a:p>
            <a:pPr marL="476250" indent="-476250">
              <a:lnSpc>
                <a:spcPct val="90000"/>
              </a:lnSpc>
              <a:spcBef>
                <a:spcPct val="20000"/>
              </a:spcBef>
              <a:buClr>
                <a:srgbClr val="A50021"/>
              </a:buClr>
              <a:buSzPct val="75000"/>
            </a:pPr>
            <a:r>
              <a:rPr kumimoji="0" lang="it-IT" sz="2200" b="1" dirty="0">
                <a:solidFill>
                  <a:srgbClr val="CC3300"/>
                </a:solidFill>
                <a:latin typeface="Tahoma" pitchFamily="34" charset="0"/>
              </a:rPr>
              <a:t> </a:t>
            </a:r>
            <a:r>
              <a:rPr kumimoji="0" lang="it-IT" sz="2200" b="1" dirty="0" smtClean="0">
                <a:solidFill>
                  <a:srgbClr val="CC3300"/>
                </a:solidFill>
                <a:latin typeface="Tahoma" pitchFamily="34" charset="0"/>
              </a:rPr>
              <a:t>    </a:t>
            </a:r>
            <a:r>
              <a:rPr kumimoji="0" lang="it-IT" sz="2200" b="1" dirty="0" smtClean="0">
                <a:latin typeface="Tahoma" pitchFamily="34" charset="0"/>
              </a:rPr>
              <a:t>Dirigente </a:t>
            </a:r>
            <a:r>
              <a:rPr kumimoji="0" lang="it-IT" sz="2200" b="1" dirty="0">
                <a:latin typeface="Tahoma" pitchFamily="34" charset="0"/>
              </a:rPr>
              <a:t>	dell’assistenza   	infermieristica</a:t>
            </a:r>
          </a:p>
          <a:p>
            <a:pPr marL="476250" indent="-476250">
              <a:lnSpc>
                <a:spcPct val="90000"/>
              </a:lnSpc>
              <a:spcBef>
                <a:spcPct val="20000"/>
              </a:spcBef>
              <a:buClr>
                <a:srgbClr val="A50021"/>
              </a:buClr>
              <a:buSzPct val="75000"/>
            </a:pPr>
            <a:r>
              <a:rPr kumimoji="0" lang="it-IT" sz="2200" b="1" dirty="0" smtClean="0">
                <a:solidFill>
                  <a:srgbClr val="CC3300"/>
                </a:solidFill>
                <a:latin typeface="Tahoma" pitchFamily="34" charset="0"/>
              </a:rPr>
              <a:t>   12 Infermieri </a:t>
            </a:r>
            <a:r>
              <a:rPr kumimoji="0" lang="it-IT" sz="2200" b="1" dirty="0" err="1" smtClean="0">
                <a:solidFill>
                  <a:srgbClr val="CC3300"/>
                </a:solidFill>
                <a:latin typeface="Tahoma" pitchFamily="34" charset="0"/>
              </a:rPr>
              <a:t>palliativisti</a:t>
            </a:r>
            <a:endParaRPr kumimoji="0" lang="it-IT" sz="2200" b="1" dirty="0">
              <a:solidFill>
                <a:srgbClr val="CC3300"/>
              </a:solidFill>
              <a:latin typeface="Tahoma" pitchFamily="34" charset="0"/>
            </a:endParaRPr>
          </a:p>
          <a:p>
            <a:pPr marL="476250" indent="-476250">
              <a:lnSpc>
                <a:spcPct val="90000"/>
              </a:lnSpc>
              <a:spcBef>
                <a:spcPct val="20000"/>
              </a:spcBef>
              <a:buClr>
                <a:srgbClr val="A50021"/>
              </a:buClr>
              <a:buSzPct val="75000"/>
            </a:pPr>
            <a:r>
              <a:rPr kumimoji="0" lang="it-IT" sz="2200" b="1" dirty="0" smtClean="0">
                <a:solidFill>
                  <a:srgbClr val="CC3300"/>
                </a:solidFill>
                <a:latin typeface="Tahoma" pitchFamily="34" charset="0"/>
              </a:rPr>
              <a:t>     7 OSS </a:t>
            </a:r>
            <a:r>
              <a:rPr kumimoji="0" lang="it-IT" sz="2200" dirty="0" smtClean="0">
                <a:solidFill>
                  <a:srgbClr val="CC3300"/>
                </a:solidFill>
                <a:latin typeface="Tahoma" pitchFamily="34" charset="0"/>
              </a:rPr>
              <a:t>(motivati e formati)</a:t>
            </a:r>
            <a:endParaRPr kumimoji="0" lang="it-IT" sz="2200" b="1" dirty="0">
              <a:solidFill>
                <a:srgbClr val="CC3300"/>
              </a:solidFill>
              <a:latin typeface="Tahoma" pitchFamily="34" charset="0"/>
            </a:endParaRPr>
          </a:p>
          <a:p>
            <a:pPr marL="476250" indent="-476250">
              <a:lnSpc>
                <a:spcPct val="90000"/>
              </a:lnSpc>
              <a:spcBef>
                <a:spcPct val="20000"/>
              </a:spcBef>
              <a:buClr>
                <a:srgbClr val="A50021"/>
              </a:buClr>
              <a:buSzPct val="75000"/>
            </a:pPr>
            <a:r>
              <a:rPr kumimoji="0" lang="it-IT" sz="2200" b="1" dirty="0" smtClean="0">
                <a:solidFill>
                  <a:srgbClr val="CC3300"/>
                </a:solidFill>
                <a:latin typeface="Tahoma" pitchFamily="34" charset="0"/>
              </a:rPr>
              <a:t>      </a:t>
            </a:r>
            <a:r>
              <a:rPr kumimoji="0" lang="it-IT" sz="2200" b="1" dirty="0" smtClean="0">
                <a:latin typeface="Tahoma" pitchFamily="34" charset="0"/>
              </a:rPr>
              <a:t> </a:t>
            </a:r>
            <a:r>
              <a:rPr kumimoji="0" lang="it-IT" sz="2200" b="1" dirty="0">
                <a:latin typeface="Tahoma" pitchFamily="34" charset="0"/>
              </a:rPr>
              <a:t>Assistente sociale</a:t>
            </a:r>
          </a:p>
          <a:p>
            <a:pPr marL="476250" indent="-476250">
              <a:lnSpc>
                <a:spcPct val="90000"/>
              </a:lnSpc>
              <a:spcBef>
                <a:spcPct val="20000"/>
              </a:spcBef>
              <a:buClr>
                <a:srgbClr val="A50021"/>
              </a:buClr>
              <a:buSzPct val="75000"/>
            </a:pPr>
            <a:r>
              <a:rPr kumimoji="0" lang="it-IT" sz="2200" b="1" dirty="0" smtClean="0">
                <a:solidFill>
                  <a:srgbClr val="CC3300"/>
                </a:solidFill>
                <a:latin typeface="Tahoma" pitchFamily="34" charset="0"/>
              </a:rPr>
              <a:t>   collaborazione di             14 </a:t>
            </a:r>
            <a:r>
              <a:rPr kumimoji="0" lang="it-IT" sz="2200" b="1" dirty="0">
                <a:solidFill>
                  <a:srgbClr val="CC3300"/>
                </a:solidFill>
                <a:latin typeface="Tahoma" pitchFamily="34" charset="0"/>
              </a:rPr>
              <a:t>Medici di </a:t>
            </a:r>
            <a:r>
              <a:rPr kumimoji="0" lang="it-IT" sz="2200" b="1" dirty="0" smtClean="0">
                <a:solidFill>
                  <a:srgbClr val="CC3300"/>
                </a:solidFill>
                <a:latin typeface="Tahoma" pitchFamily="34" charset="0"/>
              </a:rPr>
              <a:t>Medicina </a:t>
            </a:r>
            <a:r>
              <a:rPr kumimoji="0" lang="it-IT" sz="2200" b="1" dirty="0">
                <a:solidFill>
                  <a:srgbClr val="CC3300"/>
                </a:solidFill>
                <a:latin typeface="Tahoma" pitchFamily="34" charset="0"/>
              </a:rPr>
              <a:t>Generale </a:t>
            </a:r>
            <a:r>
              <a:rPr kumimoji="0" lang="it-IT" sz="2200" b="1" dirty="0" err="1" smtClean="0">
                <a:solidFill>
                  <a:srgbClr val="CC3300"/>
                </a:solidFill>
                <a:latin typeface="Tahoma" pitchFamily="34" charset="0"/>
              </a:rPr>
              <a:t>palliativisti</a:t>
            </a:r>
            <a:r>
              <a:rPr kumimoji="0" lang="it-IT" sz="2200" b="1" dirty="0" smtClean="0">
                <a:solidFill>
                  <a:srgbClr val="CC3300"/>
                </a:solidFill>
                <a:latin typeface="Tahoma" pitchFamily="34" charset="0"/>
              </a:rPr>
              <a:t> </a:t>
            </a:r>
            <a:r>
              <a:rPr kumimoji="0" lang="it-IT" sz="2200" dirty="0" smtClean="0">
                <a:solidFill>
                  <a:srgbClr val="CC3300"/>
                </a:solidFill>
                <a:latin typeface="Tahoma" pitchFamily="34" charset="0"/>
              </a:rPr>
              <a:t>(motivati </a:t>
            </a:r>
            <a:r>
              <a:rPr kumimoji="0" lang="it-IT" sz="2200" dirty="0">
                <a:solidFill>
                  <a:srgbClr val="CC3300"/>
                </a:solidFill>
                <a:latin typeface="Tahoma" pitchFamily="34" charset="0"/>
              </a:rPr>
              <a:t>e </a:t>
            </a:r>
            <a:r>
              <a:rPr kumimoji="0" lang="it-IT" sz="2200" dirty="0" smtClean="0">
                <a:solidFill>
                  <a:srgbClr val="CC3300"/>
                </a:solidFill>
                <a:latin typeface="Tahoma" pitchFamily="34" charset="0"/>
              </a:rPr>
              <a:t>formati)</a:t>
            </a:r>
          </a:p>
          <a:p>
            <a:pPr marL="476250" indent="-476250">
              <a:lnSpc>
                <a:spcPct val="90000"/>
              </a:lnSpc>
              <a:spcBef>
                <a:spcPct val="20000"/>
              </a:spcBef>
              <a:buClr>
                <a:srgbClr val="A50021"/>
              </a:buClr>
              <a:buSzPct val="75000"/>
            </a:pPr>
            <a:r>
              <a:rPr kumimoji="0" lang="it-IT" sz="2200" dirty="0" smtClean="0">
                <a:solidFill>
                  <a:srgbClr val="CC3300"/>
                </a:solidFill>
                <a:latin typeface="Tahoma" pitchFamily="34" charset="0"/>
              </a:rPr>
              <a:t>	2 cuoche part </a:t>
            </a:r>
            <a:r>
              <a:rPr kumimoji="0" lang="it-IT" sz="2200" dirty="0" err="1" smtClean="0">
                <a:solidFill>
                  <a:srgbClr val="CC3300"/>
                </a:solidFill>
                <a:latin typeface="Tahoma" pitchFamily="34" charset="0"/>
              </a:rPr>
              <a:t>time</a:t>
            </a:r>
            <a:endParaRPr kumimoji="0" lang="it-IT" sz="2200" dirty="0" smtClean="0">
              <a:solidFill>
                <a:srgbClr val="CC3300"/>
              </a:solidFill>
              <a:latin typeface="Tahoma" pitchFamily="34" charset="0"/>
            </a:endParaRPr>
          </a:p>
          <a:p>
            <a:pPr marL="476250" indent="-476250">
              <a:lnSpc>
                <a:spcPct val="90000"/>
              </a:lnSpc>
              <a:spcBef>
                <a:spcPct val="20000"/>
              </a:spcBef>
              <a:buClr>
                <a:srgbClr val="A50021"/>
              </a:buClr>
              <a:buSzPct val="75000"/>
            </a:pPr>
            <a:r>
              <a:rPr kumimoji="0" lang="it-IT" sz="2200" dirty="0" smtClean="0">
                <a:solidFill>
                  <a:srgbClr val="CC3300"/>
                </a:solidFill>
                <a:latin typeface="Tahoma" pitchFamily="34" charset="0"/>
              </a:rPr>
              <a:t>	2 amministrative part </a:t>
            </a:r>
            <a:r>
              <a:rPr kumimoji="0" lang="it-IT" sz="2200" dirty="0" err="1" smtClean="0">
                <a:solidFill>
                  <a:srgbClr val="CC3300"/>
                </a:solidFill>
                <a:latin typeface="Tahoma" pitchFamily="34" charset="0"/>
              </a:rPr>
              <a:t>time</a:t>
            </a:r>
            <a:endParaRPr kumimoji="0" lang="it-IT" sz="2200" dirty="0">
              <a:solidFill>
                <a:srgbClr val="CC3300"/>
              </a:solidFill>
              <a:latin typeface="Tahoma" pitchFamily="34" charset="0"/>
            </a:endParaRPr>
          </a:p>
        </p:txBody>
      </p:sp>
      <p:sp>
        <p:nvSpPr>
          <p:cNvPr id="82952" name="Rectangle 8"/>
          <p:cNvSpPr>
            <a:spLocks noChangeArrowheads="1"/>
          </p:cNvSpPr>
          <p:nvPr/>
        </p:nvSpPr>
        <p:spPr bwMode="auto">
          <a:xfrm>
            <a:off x="4572000" y="2133600"/>
            <a:ext cx="4572000" cy="4724400"/>
          </a:xfrm>
          <a:prstGeom prst="rect">
            <a:avLst/>
          </a:prstGeom>
          <a:noFill/>
          <a:ln w="38100">
            <a:solidFill>
              <a:srgbClr val="80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lnSpc>
                <a:spcPct val="90000"/>
              </a:lnSpc>
              <a:spcBef>
                <a:spcPct val="20000"/>
              </a:spcBef>
              <a:buClr>
                <a:srgbClr val="A50021"/>
              </a:buClr>
              <a:buSzPct val="75000"/>
              <a:buFont typeface="Wingdings" pitchFamily="2" charset="2"/>
              <a:buNone/>
            </a:pPr>
            <a:r>
              <a:rPr kumimoji="0" lang="it-IT" sz="2600" b="1" dirty="0">
                <a:solidFill>
                  <a:srgbClr val="0066CC"/>
                </a:solidFill>
                <a:latin typeface="Verdana" pitchFamily="34" charset="0"/>
              </a:rPr>
              <a:t>Consulenti</a:t>
            </a:r>
          </a:p>
          <a:p>
            <a:pPr marL="342900" indent="-342900" algn="ctr">
              <a:lnSpc>
                <a:spcPct val="90000"/>
              </a:lnSpc>
              <a:spcBef>
                <a:spcPct val="20000"/>
              </a:spcBef>
              <a:buClr>
                <a:srgbClr val="A50021"/>
              </a:buClr>
              <a:buSzPct val="75000"/>
              <a:buFont typeface="Wingdings" pitchFamily="2" charset="2"/>
              <a:buNone/>
            </a:pPr>
            <a:endParaRPr kumimoji="0" lang="it-IT" sz="800" b="1" dirty="0">
              <a:solidFill>
                <a:srgbClr val="0066CC"/>
              </a:solidFill>
              <a:latin typeface="Verdana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rgbClr val="A50021"/>
              </a:buClr>
              <a:buSzPct val="75000"/>
              <a:buFontTx/>
              <a:buChar char="•"/>
            </a:pPr>
            <a:r>
              <a:rPr kumimoji="0" lang="it-IT" sz="2000" b="1" dirty="0" smtClean="0">
                <a:solidFill>
                  <a:srgbClr val="0066CC"/>
                </a:solidFill>
                <a:latin typeface="Tahoma" pitchFamily="34" charset="0"/>
              </a:rPr>
              <a:t>Medico Consulente </a:t>
            </a:r>
            <a:r>
              <a:rPr kumimoji="0" lang="it-IT" sz="2000" b="1" dirty="0">
                <a:solidFill>
                  <a:srgbClr val="0066CC"/>
                </a:solidFill>
                <a:latin typeface="Tahoma" pitchFamily="34" charset="0"/>
              </a:rPr>
              <a:t>palliativista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rgbClr val="A50021"/>
              </a:buClr>
              <a:buSzPct val="75000"/>
            </a:pPr>
            <a:r>
              <a:rPr kumimoji="0" lang="it-IT" sz="2000" dirty="0">
                <a:solidFill>
                  <a:srgbClr val="0066CC"/>
                </a:solidFill>
                <a:latin typeface="Tahoma" pitchFamily="34" charset="0"/>
              </a:rPr>
              <a:t>    (8 ore settimanali)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rgbClr val="A50021"/>
              </a:buClr>
              <a:buSzPct val="75000"/>
              <a:buFontTx/>
              <a:buChar char="•"/>
            </a:pPr>
            <a:r>
              <a:rPr kumimoji="0" lang="it-IT" sz="2000" b="1" dirty="0" smtClean="0">
                <a:solidFill>
                  <a:srgbClr val="0066CC"/>
                </a:solidFill>
                <a:latin typeface="Tahoma" pitchFamily="34" charset="0"/>
              </a:rPr>
              <a:t>2 psicologhe (</a:t>
            </a:r>
            <a:r>
              <a:rPr kumimoji="0" lang="it-IT" sz="2000" dirty="0" smtClean="0">
                <a:solidFill>
                  <a:srgbClr val="0066CC"/>
                </a:solidFill>
                <a:latin typeface="Tahoma" pitchFamily="34" charset="0"/>
              </a:rPr>
              <a:t>16 ore settimanali)</a:t>
            </a:r>
            <a:endParaRPr kumimoji="0" lang="it-IT" sz="2000" b="1" dirty="0">
              <a:solidFill>
                <a:srgbClr val="0066CC"/>
              </a:solidFill>
              <a:latin typeface="Tahoma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rgbClr val="A50021"/>
              </a:buClr>
              <a:buSzPct val="75000"/>
              <a:buFontTx/>
              <a:buChar char="•"/>
            </a:pPr>
            <a:r>
              <a:rPr kumimoji="0" lang="it-IT" sz="2000" b="1" dirty="0" smtClean="0">
                <a:solidFill>
                  <a:srgbClr val="0066CC"/>
                </a:solidFill>
                <a:latin typeface="Tahoma" pitchFamily="34" charset="0"/>
              </a:rPr>
              <a:t>2 Fisioterapista</a:t>
            </a:r>
            <a:endParaRPr kumimoji="0" lang="it-IT" sz="2000" b="1" dirty="0">
              <a:solidFill>
                <a:srgbClr val="0066CC"/>
              </a:solidFill>
              <a:latin typeface="Tahoma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rgbClr val="A50021"/>
              </a:buClr>
              <a:buSzPct val="75000"/>
              <a:buFontTx/>
              <a:buChar char="•"/>
            </a:pPr>
            <a:r>
              <a:rPr kumimoji="0" lang="it-IT" sz="2000" b="1" dirty="0" smtClean="0">
                <a:solidFill>
                  <a:srgbClr val="0066CC"/>
                </a:solidFill>
                <a:latin typeface="Tahoma" pitchFamily="34" charset="0"/>
              </a:rPr>
              <a:t>2 Assistenti </a:t>
            </a:r>
            <a:r>
              <a:rPr kumimoji="0" lang="it-IT" sz="2000" b="1" dirty="0">
                <a:solidFill>
                  <a:srgbClr val="0066CC"/>
                </a:solidFill>
                <a:latin typeface="Tahoma" pitchFamily="34" charset="0"/>
              </a:rPr>
              <a:t>spirituali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rgbClr val="A50021"/>
              </a:buClr>
              <a:buSzPct val="75000"/>
              <a:buFontTx/>
              <a:buChar char="•"/>
            </a:pPr>
            <a:r>
              <a:rPr kumimoji="0" lang="it-IT" sz="2000" b="1" dirty="0" err="1">
                <a:solidFill>
                  <a:srgbClr val="0066CC"/>
                </a:solidFill>
                <a:latin typeface="Tahoma" pitchFamily="34" charset="0"/>
              </a:rPr>
              <a:t>Musicoterapista</a:t>
            </a:r>
            <a:endParaRPr kumimoji="0" lang="it-IT" sz="2000" b="1" dirty="0">
              <a:solidFill>
                <a:srgbClr val="0066CC"/>
              </a:solidFill>
              <a:latin typeface="Tahoma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rgbClr val="A50021"/>
              </a:buClr>
              <a:buSzPct val="75000"/>
              <a:buFontTx/>
              <a:buChar char="•"/>
            </a:pPr>
            <a:r>
              <a:rPr kumimoji="0" lang="it-IT" sz="2000" b="1" dirty="0">
                <a:solidFill>
                  <a:srgbClr val="0066CC"/>
                </a:solidFill>
                <a:latin typeface="Tahoma" pitchFamily="34" charset="0"/>
              </a:rPr>
              <a:t>Operatore </a:t>
            </a:r>
            <a:r>
              <a:rPr kumimoji="0" lang="it-IT" sz="2000" b="1" dirty="0" smtClean="0">
                <a:solidFill>
                  <a:srgbClr val="0066CC"/>
                </a:solidFill>
                <a:latin typeface="Tahoma" pitchFamily="34" charset="0"/>
              </a:rPr>
              <a:t>Shiat-su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rgbClr val="A50021"/>
              </a:buClr>
              <a:buSzPct val="75000"/>
            </a:pPr>
            <a:endParaRPr kumimoji="0" lang="it-IT" sz="2000" b="1" dirty="0">
              <a:solidFill>
                <a:srgbClr val="0066CC"/>
              </a:solidFill>
              <a:latin typeface="Tahoma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rgbClr val="A50021"/>
              </a:buClr>
              <a:buSzPct val="75000"/>
              <a:buFontTx/>
              <a:buChar char="•"/>
            </a:pPr>
            <a:r>
              <a:rPr kumimoji="0" lang="it-IT" sz="2000" b="1" dirty="0" smtClean="0">
                <a:solidFill>
                  <a:srgbClr val="0066CC"/>
                </a:solidFill>
                <a:latin typeface="Tahoma" pitchFamily="34" charset="0"/>
              </a:rPr>
              <a:t>Volontari </a:t>
            </a:r>
            <a:r>
              <a:rPr kumimoji="0" lang="it-IT" sz="2000" dirty="0" smtClean="0">
                <a:solidFill>
                  <a:srgbClr val="0066CC"/>
                </a:solidFill>
                <a:latin typeface="Tahoma" pitchFamily="34" charset="0"/>
              </a:rPr>
              <a:t>(parrucchiera, giardino, accoglienza, piccole </a:t>
            </a:r>
            <a:r>
              <a:rPr kumimoji="0" lang="it-IT" sz="2000" dirty="0" err="1" smtClean="0">
                <a:solidFill>
                  <a:srgbClr val="0066CC"/>
                </a:solidFill>
                <a:latin typeface="Tahoma" pitchFamily="34" charset="0"/>
              </a:rPr>
              <a:t>manutenzioni…</a:t>
            </a:r>
            <a:r>
              <a:rPr kumimoji="0" lang="it-IT" sz="2000" dirty="0" smtClean="0">
                <a:solidFill>
                  <a:srgbClr val="0066CC"/>
                </a:solidFill>
                <a:latin typeface="Tahoma" pitchFamily="34" charset="0"/>
              </a:rPr>
              <a:t>)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rgbClr val="A50021"/>
              </a:buClr>
              <a:buSzPct val="75000"/>
            </a:pPr>
            <a:endParaRPr kumimoji="0" lang="it-IT" sz="800" b="1" dirty="0">
              <a:solidFill>
                <a:srgbClr val="0066CC"/>
              </a:solidFill>
              <a:latin typeface="Tahoma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rgbClr val="A50021"/>
              </a:buClr>
              <a:buSzPct val="75000"/>
              <a:buFontTx/>
              <a:buChar char="•"/>
            </a:pPr>
            <a:r>
              <a:rPr kumimoji="0" lang="it-IT" sz="2000" b="1" dirty="0" err="1" smtClean="0">
                <a:solidFill>
                  <a:srgbClr val="0066CC"/>
                </a:solidFill>
                <a:latin typeface="Tahoma" pitchFamily="34" charset="0"/>
              </a:rPr>
              <a:t>Ref</a:t>
            </a:r>
            <a:r>
              <a:rPr kumimoji="0" lang="it-IT" sz="2000" b="1" dirty="0" smtClean="0">
                <a:solidFill>
                  <a:srgbClr val="0066CC"/>
                </a:solidFill>
                <a:latin typeface="Tahoma" pitchFamily="34" charset="0"/>
              </a:rPr>
              <a:t>. comunicazione</a:t>
            </a:r>
            <a:endParaRPr kumimoji="0" lang="it-IT" sz="2000" b="1" dirty="0">
              <a:solidFill>
                <a:srgbClr val="0066CC"/>
              </a:solidFill>
              <a:latin typeface="Tahoma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rgbClr val="A50021"/>
              </a:buClr>
              <a:buSzPct val="75000"/>
              <a:buFontTx/>
              <a:buChar char="•"/>
            </a:pPr>
            <a:endParaRPr kumimoji="0" lang="it-IT" sz="1800" b="1" dirty="0">
              <a:solidFill>
                <a:srgbClr val="0066CC"/>
              </a:solidFill>
              <a:latin typeface="Verdana" pitchFamily="34" charset="0"/>
            </a:endParaRPr>
          </a:p>
          <a:p>
            <a:pPr marL="342900" indent="-342900" algn="ctr">
              <a:lnSpc>
                <a:spcPct val="90000"/>
              </a:lnSpc>
              <a:spcBef>
                <a:spcPct val="20000"/>
              </a:spcBef>
              <a:buClr>
                <a:srgbClr val="A50021"/>
              </a:buClr>
              <a:buSzPct val="75000"/>
              <a:buFont typeface="Wingdings" pitchFamily="2" charset="2"/>
              <a:buNone/>
            </a:pPr>
            <a:endParaRPr kumimoji="0" lang="it-IT" sz="700" b="1" dirty="0">
              <a:solidFill>
                <a:srgbClr val="0066CC"/>
              </a:solidFill>
              <a:latin typeface="Verdana" pitchFamily="34" charset="0"/>
            </a:endParaRPr>
          </a:p>
        </p:txBody>
      </p:sp>
      <p:graphicFrame>
        <p:nvGraphicFramePr>
          <p:cNvPr id="82953" name="Object 9"/>
          <p:cNvGraphicFramePr>
            <a:graphicFrameLocks noChangeAspect="1"/>
          </p:cNvGraphicFramePr>
          <p:nvPr/>
        </p:nvGraphicFramePr>
        <p:xfrm>
          <a:off x="111125" y="152400"/>
          <a:ext cx="1717675" cy="175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54" name="Fotografia Photo Editor" r:id="rId3" imgW="5172797" imgH="5047619" progId="">
                  <p:embed/>
                </p:oleObj>
              </mc:Choice>
              <mc:Fallback>
                <p:oleObj name="Fotografia Photo Editor" r:id="rId3" imgW="5172797" imgH="5047619" progId="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125" y="152400"/>
                        <a:ext cx="1717675" cy="1752600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bg2"/>
                        </a:solidFill>
                        <a:miter lim="800000"/>
                        <a:headEnd/>
                        <a:tailEnd/>
                      </a:ln>
                      <a:effectLst>
                        <a:outerShdw dist="107763" dir="8100000" algn="ctr" rotWithShape="0">
                          <a:schemeClr val="bg2"/>
                        </a:outerShdw>
                      </a:effectLst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1E1F9-4D80-4CC5-8007-F2B07B5129D9}" type="slidenum">
              <a:rPr lang="it-IT">
                <a:latin typeface="+mj-lt"/>
              </a:rPr>
              <a:pPr/>
              <a:t>19</a:t>
            </a:fld>
            <a:endParaRPr lang="it-IT" sz="1400">
              <a:latin typeface="+mj-lt"/>
            </a:endParaRPr>
          </a:p>
        </p:txBody>
      </p:sp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838200"/>
            <a:ext cx="7772400" cy="1752600"/>
          </a:xfrm>
        </p:spPr>
        <p:txBody>
          <a:bodyPr/>
          <a:lstStyle/>
          <a:p>
            <a:pPr algn="ctr"/>
            <a:r>
              <a:rPr lang="it-IT" sz="2800"/>
              <a:t/>
            </a:r>
            <a:br>
              <a:rPr lang="it-IT" sz="2800"/>
            </a:br>
            <a:r>
              <a:rPr lang="it-IT" sz="2800"/>
              <a:t/>
            </a:r>
            <a:br>
              <a:rPr lang="it-IT" sz="2800"/>
            </a:br>
            <a:r>
              <a:rPr lang="it-IT" sz="3200"/>
              <a:t>Praticare l’</a:t>
            </a:r>
            <a:r>
              <a:rPr lang="it-IT" sz="3200" b="1"/>
              <a:t>interprofessionalità </a:t>
            </a:r>
            <a:r>
              <a:rPr lang="it-IT" sz="3200"/>
              <a:t/>
            </a:r>
            <a:br>
              <a:rPr lang="it-IT" sz="3200"/>
            </a:br>
            <a:r>
              <a:rPr lang="it-IT" sz="3200" u="sng"/>
              <a:t>nel prendersi cura</a:t>
            </a:r>
            <a:r>
              <a:rPr lang="it-IT" sz="3200"/>
              <a:t> </a:t>
            </a:r>
            <a:br>
              <a:rPr lang="it-IT" sz="3200"/>
            </a:br>
            <a:r>
              <a:rPr lang="it-IT" sz="3200"/>
              <a:t>del malato in fase avanzata</a:t>
            </a:r>
            <a:r>
              <a:rPr lang="it-IT" sz="2800"/>
              <a:t/>
            </a:r>
            <a:br>
              <a:rPr lang="it-IT" sz="2800"/>
            </a:br>
            <a:endParaRPr lang="it-IT" sz="140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0600" y="2743200"/>
            <a:ext cx="7772400" cy="37338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it-IT" dirty="0">
                <a:latin typeface="+mj-lt"/>
              </a:rPr>
              <a:t>per	“ </a:t>
            </a:r>
            <a:r>
              <a:rPr lang="it-IT" sz="2800" dirty="0">
                <a:latin typeface="+mj-lt"/>
              </a:rPr>
              <a:t>Assicurare ai pazienti una forma di assistenza finalizzata al controllo del dolore e degli altri sintomi, improntata al rispetto della dignità, dei valori umani, spirituali e sociali di ciascuno di essi e al sostegno psicologico e sociale del malato e dei suoi </a:t>
            </a:r>
            <a:r>
              <a:rPr lang="it-IT" sz="2800" dirty="0" err="1">
                <a:latin typeface="+mj-lt"/>
              </a:rPr>
              <a:t>familiari…</a:t>
            </a:r>
            <a:r>
              <a:rPr lang="it-IT" sz="2800" dirty="0">
                <a:latin typeface="+mj-lt"/>
              </a:rPr>
              <a:t>”                 				</a:t>
            </a:r>
            <a:r>
              <a:rPr lang="it-IT" dirty="0">
                <a:latin typeface="+mj-lt"/>
              </a:rPr>
              <a:t>	 </a:t>
            </a:r>
            <a:r>
              <a:rPr lang="it-IT" sz="1400" dirty="0">
                <a:latin typeface="+mj-lt"/>
              </a:rPr>
              <a:t>Obiettivi delle cure palliative</a:t>
            </a:r>
            <a:r>
              <a:rPr lang="it-IT" dirty="0">
                <a:latin typeface="+mj-lt"/>
              </a:rPr>
              <a:t> </a:t>
            </a:r>
            <a:r>
              <a:rPr lang="it-IT" sz="2000" dirty="0">
                <a:latin typeface="+mj-lt"/>
              </a:rPr>
              <a:t>Ministero della Sanità</a:t>
            </a:r>
          </a:p>
          <a:p>
            <a:pPr>
              <a:buFont typeface="Wingdings" pitchFamily="2" charset="2"/>
              <a:buNone/>
            </a:pPr>
            <a:endParaRPr lang="it-IT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uild="p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9B9D1-D9B1-4975-B43A-46FC979EDA32}" type="slidenum">
              <a:rPr lang="it-IT" smtClean="0">
                <a:latin typeface="+mj-lt"/>
              </a:rPr>
              <a:pPr/>
              <a:t>2</a:t>
            </a:fld>
            <a:endParaRPr lang="it-IT" sz="1400">
              <a:latin typeface="+mj-lt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752600" y="685800"/>
            <a:ext cx="72390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r>
              <a:rPr lang="it-IT" sz="4000">
                <a:solidFill>
                  <a:schemeClr val="tx2"/>
                </a:solidFill>
                <a:latin typeface="+mj-lt"/>
              </a:rPr>
              <a:t>HOSPICE TERRITORIALE </a:t>
            </a:r>
            <a:br>
              <a:rPr lang="it-IT" sz="4000">
                <a:solidFill>
                  <a:schemeClr val="tx2"/>
                </a:solidFill>
                <a:latin typeface="+mj-lt"/>
              </a:rPr>
            </a:br>
            <a:endParaRPr lang="it-IT" sz="4000">
              <a:solidFill>
                <a:schemeClr val="tx2"/>
              </a:solidFill>
              <a:latin typeface="+mj-lt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219200" y="22860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Blip>
                <a:blip r:embed="rId3"/>
              </a:buBlip>
            </a:pPr>
            <a:r>
              <a:rPr lang="it-IT" sz="3000" dirty="0">
                <a:latin typeface="+mj-lt"/>
              </a:rPr>
              <a:t> </a:t>
            </a:r>
            <a:r>
              <a:rPr lang="it-IT" sz="2800" dirty="0">
                <a:latin typeface="+mj-lt"/>
              </a:rPr>
              <a:t>La residenza è situata in collina a </a:t>
            </a:r>
            <a:r>
              <a:rPr lang="it-IT" sz="2800" dirty="0" err="1">
                <a:latin typeface="+mj-lt"/>
              </a:rPr>
              <a:t>Montericco</a:t>
            </a:r>
            <a:r>
              <a:rPr lang="it-IT" sz="2800" dirty="0">
                <a:latin typeface="+mj-lt"/>
              </a:rPr>
              <a:t> di Albinea a circa 12 km da Reggio E.</a:t>
            </a:r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Blip>
                <a:blip r:embed="rId3"/>
              </a:buBlip>
            </a:pPr>
            <a:r>
              <a:rPr lang="it-IT" sz="2800" b="1" dirty="0">
                <a:latin typeface="+mj-lt"/>
              </a:rPr>
              <a:t>attivo</a:t>
            </a:r>
            <a:r>
              <a:rPr lang="it-IT" sz="2800" dirty="0">
                <a:latin typeface="+mj-lt"/>
              </a:rPr>
              <a:t> dal </a:t>
            </a:r>
            <a:r>
              <a:rPr lang="it-IT" sz="2800" b="1" dirty="0">
                <a:latin typeface="+mj-lt"/>
              </a:rPr>
              <a:t>19 marzo 2001</a:t>
            </a:r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Blip>
                <a:blip r:embed="rId3"/>
              </a:buBlip>
            </a:pPr>
            <a:r>
              <a:rPr lang="it-IT" sz="2800" dirty="0">
                <a:latin typeface="+mj-lt"/>
              </a:rPr>
              <a:t>per pazienti </a:t>
            </a:r>
            <a:r>
              <a:rPr lang="it-IT" sz="2800" b="1" dirty="0">
                <a:solidFill>
                  <a:schemeClr val="tx2"/>
                </a:solidFill>
                <a:latin typeface="+mj-lt"/>
              </a:rPr>
              <a:t>oncologici</a:t>
            </a:r>
            <a:r>
              <a:rPr lang="it-IT" sz="2800" b="1" dirty="0">
                <a:latin typeface="+mj-lt"/>
              </a:rPr>
              <a:t>,</a:t>
            </a:r>
            <a:r>
              <a:rPr lang="it-IT" sz="2800" dirty="0">
                <a:latin typeface="+mj-lt"/>
              </a:rPr>
              <a:t> (estensibile in casi particolari anche a non oncologici) che necessitano di cure palliative</a:t>
            </a:r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Blip>
                <a:blip r:embed="rId3"/>
              </a:buBlip>
            </a:pPr>
            <a:r>
              <a:rPr lang="it-IT" sz="2800" dirty="0">
                <a:latin typeface="+mj-lt"/>
              </a:rPr>
              <a:t>prevede l’accoglienza di </a:t>
            </a:r>
            <a:r>
              <a:rPr lang="it-IT" sz="2800" b="1" dirty="0">
                <a:latin typeface="+mj-lt"/>
              </a:rPr>
              <a:t>12 malati</a:t>
            </a:r>
            <a:r>
              <a:rPr lang="it-IT" sz="2800" dirty="0">
                <a:latin typeface="+mj-lt"/>
              </a:rPr>
              <a:t> in camere singole con bagno e letto a disposizione del familiare</a:t>
            </a:r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  <a:buFontTx/>
              <a:buBlip>
                <a:blip r:embed="rId3"/>
              </a:buBlip>
            </a:pPr>
            <a:r>
              <a:rPr lang="it-IT" sz="2800" dirty="0">
                <a:latin typeface="+mj-lt"/>
              </a:rPr>
              <a:t>il servizio è stato </a:t>
            </a:r>
            <a:r>
              <a:rPr lang="it-IT" sz="2800" dirty="0">
                <a:solidFill>
                  <a:schemeClr val="tx2"/>
                </a:solidFill>
                <a:latin typeface="+mj-lt"/>
              </a:rPr>
              <a:t>accreditato</a:t>
            </a:r>
            <a:r>
              <a:rPr lang="it-IT" sz="2800" dirty="0">
                <a:latin typeface="+mj-lt"/>
              </a:rPr>
              <a:t> dalla Regione.</a:t>
            </a:r>
          </a:p>
          <a:p>
            <a:pPr marL="457200" indent="-457200" algn="l">
              <a:lnSpc>
                <a:spcPct val="90000"/>
              </a:lnSpc>
              <a:spcBef>
                <a:spcPct val="20000"/>
              </a:spcBef>
            </a:pPr>
            <a:endParaRPr lang="it-IT" sz="3000" dirty="0">
              <a:latin typeface="+mj-lt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76200" y="533400"/>
          <a:ext cx="1717675" cy="175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867" name="Fotografia Photo Editor" r:id="rId4" imgW="5172797" imgH="5047619" progId="">
                  <p:embed/>
                </p:oleObj>
              </mc:Choice>
              <mc:Fallback>
                <p:oleObj name="Fotografia Photo Editor" r:id="rId4" imgW="5172797" imgH="5047619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" y="533400"/>
                        <a:ext cx="1717675" cy="1752600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bg2"/>
                        </a:solidFill>
                        <a:miter lim="800000"/>
                        <a:headEnd/>
                        <a:tailEnd/>
                      </a:ln>
                      <a:effectLst>
                        <a:outerShdw dist="107763" dir="8100000" algn="ctr" rotWithShape="0">
                          <a:schemeClr val="bg2"/>
                        </a:outerShdw>
                      </a:effectLst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20688-51CF-4F8D-9A24-4FB46C07F294}" type="slidenum">
              <a:rPr lang="it-IT"/>
              <a:pPr/>
              <a:t>20</a:t>
            </a:fld>
            <a:endParaRPr lang="it-IT" sz="1400"/>
          </a:p>
        </p:txBody>
      </p:sp>
      <p:sp>
        <p:nvSpPr>
          <p:cNvPr id="132098" name="Rectangle 2"/>
          <p:cNvSpPr>
            <a:spLocks noChangeArrowheads="1"/>
          </p:cNvSpPr>
          <p:nvPr/>
        </p:nvSpPr>
        <p:spPr bwMode="auto">
          <a:xfrm>
            <a:off x="228600" y="990600"/>
            <a:ext cx="8686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kumimoji="0" lang="it-IT" sz="3600">
              <a:solidFill>
                <a:schemeClr val="tx2"/>
              </a:solidFill>
            </a:endParaRPr>
          </a:p>
        </p:txBody>
      </p:sp>
      <p:sp>
        <p:nvSpPr>
          <p:cNvPr id="132099" name="Rectangle 3"/>
          <p:cNvSpPr>
            <a:spLocks noChangeArrowheads="1"/>
          </p:cNvSpPr>
          <p:nvPr/>
        </p:nvSpPr>
        <p:spPr bwMode="auto">
          <a:xfrm>
            <a:off x="381000" y="990600"/>
            <a:ext cx="8763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57200" lvl="0" indent="-457200" algn="ctr">
              <a:spcBef>
                <a:spcPct val="20000"/>
              </a:spcBef>
              <a:buClr>
                <a:srgbClr val="A50021"/>
              </a:buClr>
              <a:buSzPct val="75000"/>
            </a:pPr>
            <a:r>
              <a:rPr kumimoji="0" lang="it-IT" sz="3200" kern="0" dirty="0" smtClean="0">
                <a:solidFill>
                  <a:schemeClr val="tx2"/>
                </a:solidFill>
              </a:rPr>
              <a:t>OBIETTIVI dell’equipe assistenziale</a:t>
            </a:r>
          </a:p>
          <a:p>
            <a:pPr marL="457200" indent="-457200" algn="ctr">
              <a:spcBef>
                <a:spcPct val="20000"/>
              </a:spcBef>
              <a:buClr>
                <a:srgbClr val="A50021"/>
              </a:buClr>
              <a:buSzPct val="75000"/>
              <a:buFont typeface="Wingdings" pitchFamily="2" charset="2"/>
              <a:buNone/>
            </a:pPr>
            <a:endParaRPr kumimoji="0" lang="it-IT" sz="1600" dirty="0"/>
          </a:p>
          <a:p>
            <a:pPr marL="457200" indent="-457200">
              <a:spcBef>
                <a:spcPct val="20000"/>
              </a:spcBef>
              <a:buClr>
                <a:srgbClr val="A50021"/>
              </a:buClr>
              <a:buSzPct val="75000"/>
              <a:buFont typeface="Wingdings" pitchFamily="2" charset="2"/>
              <a:buChar char="n"/>
            </a:pPr>
            <a:r>
              <a:rPr kumimoji="0" lang="it-IT" sz="2800" b="1" dirty="0"/>
              <a:t>Progettazione</a:t>
            </a:r>
            <a:r>
              <a:rPr kumimoji="0" lang="it-IT" sz="2800" dirty="0"/>
              <a:t> </a:t>
            </a:r>
            <a:r>
              <a:rPr kumimoji="0" lang="it-IT" sz="2800" dirty="0" err="1"/>
              <a:t>clinico-assistenziale</a:t>
            </a:r>
            <a:r>
              <a:rPr kumimoji="0" lang="it-IT" sz="2800" dirty="0"/>
              <a:t> integrata e personalizzata (</a:t>
            </a:r>
            <a:r>
              <a:rPr kumimoji="0" lang="it-IT" sz="2800" b="1" u="sng" dirty="0"/>
              <a:t>aderente il più possibile ai bisogni</a:t>
            </a:r>
            <a:r>
              <a:rPr kumimoji="0" lang="it-IT" sz="2800" u="sng" dirty="0" smtClean="0"/>
              <a:t>)</a:t>
            </a:r>
          </a:p>
          <a:p>
            <a:pPr marL="457200" indent="-457200">
              <a:spcBef>
                <a:spcPct val="20000"/>
              </a:spcBef>
              <a:buClr>
                <a:srgbClr val="A50021"/>
              </a:buClr>
              <a:buSzPct val="75000"/>
              <a:buFont typeface="Wingdings" pitchFamily="2" charset="2"/>
              <a:buChar char="n"/>
            </a:pPr>
            <a:r>
              <a:rPr kumimoji="0" lang="it-IT" sz="2800" b="1" dirty="0" smtClean="0"/>
              <a:t>Attenzione all’</a:t>
            </a:r>
            <a:r>
              <a:rPr kumimoji="0" lang="it-IT" sz="2800" b="1" u="sng" dirty="0" smtClean="0"/>
              <a:t>unità</a:t>
            </a:r>
            <a:r>
              <a:rPr kumimoji="0" lang="it-IT" sz="2800" b="1" dirty="0" smtClean="0"/>
              <a:t> emozionale e psico-fisica della persona</a:t>
            </a:r>
          </a:p>
          <a:p>
            <a:pPr marL="457200" lvl="0" indent="-457200">
              <a:spcBef>
                <a:spcPct val="20000"/>
              </a:spcBef>
              <a:buClr>
                <a:srgbClr val="A50021"/>
              </a:buClr>
              <a:buSzPct val="75000"/>
              <a:buFont typeface="Wingdings" pitchFamily="2" charset="2"/>
              <a:buChar char="n"/>
            </a:pPr>
            <a:r>
              <a:rPr kumimoji="0" lang="it-IT" sz="2800" kern="0" dirty="0" smtClean="0"/>
              <a:t>Coinvolgimento della famiglia nel progetto assistenziale, supportandola ed accompagnandola durante l’elaborazione del lutto </a:t>
            </a:r>
            <a:endParaRPr kumimoji="0" lang="it-IT" sz="2800" u="sng" dirty="0" smtClean="0"/>
          </a:p>
          <a:p>
            <a:pPr marL="457200" indent="-457200">
              <a:spcBef>
                <a:spcPct val="20000"/>
              </a:spcBef>
              <a:buClr>
                <a:srgbClr val="A50021"/>
              </a:buClr>
              <a:buSzPct val="75000"/>
              <a:buFont typeface="Wingdings" pitchFamily="2" charset="2"/>
              <a:buChar char="n"/>
            </a:pPr>
            <a:r>
              <a:rPr kumimoji="0" lang="it-IT" sz="2800" b="1" dirty="0" smtClean="0"/>
              <a:t>Riflessività </a:t>
            </a:r>
            <a:r>
              <a:rPr kumimoji="0" lang="it-IT" sz="2800" b="1" dirty="0"/>
              <a:t>dell’équipe</a:t>
            </a:r>
            <a:r>
              <a:rPr kumimoji="0" lang="it-IT" sz="2800" dirty="0"/>
              <a:t>: es</a:t>
            </a:r>
            <a:r>
              <a:rPr kumimoji="0" lang="it-IT" sz="2800" dirty="0" smtClean="0"/>
              <a:t>. riunioni </a:t>
            </a:r>
            <a:r>
              <a:rPr kumimoji="0" lang="it-IT" sz="2800" dirty="0"/>
              <a:t>coi familiari per </a:t>
            </a:r>
            <a:r>
              <a:rPr kumimoji="0" lang="it-IT" sz="2800" u="sng" dirty="0" smtClean="0"/>
              <a:t>comprendere</a:t>
            </a:r>
            <a:r>
              <a:rPr kumimoji="0" lang="it-IT" sz="2800" dirty="0" smtClean="0"/>
              <a:t>  </a:t>
            </a:r>
            <a:r>
              <a:rPr kumimoji="0" lang="it-IT" sz="2800" dirty="0"/>
              <a:t>bisogni, desideri, </a:t>
            </a:r>
            <a:r>
              <a:rPr kumimoji="0" lang="it-IT" sz="2800" dirty="0" smtClean="0"/>
              <a:t>paure loro e </a:t>
            </a:r>
            <a:r>
              <a:rPr kumimoji="0" lang="it-IT" sz="2800" u="sng" dirty="0"/>
              <a:t>come</a:t>
            </a:r>
            <a:r>
              <a:rPr kumimoji="0" lang="it-IT" sz="2800" dirty="0"/>
              <a:t> il malato si rappresenta la malattia, la speranza e la morte. </a:t>
            </a:r>
          </a:p>
        </p:txBody>
      </p:sp>
      <p:graphicFrame>
        <p:nvGraphicFramePr>
          <p:cNvPr id="132100" name="Object 4"/>
          <p:cNvGraphicFramePr>
            <a:graphicFrameLocks noChangeAspect="1"/>
          </p:cNvGraphicFramePr>
          <p:nvPr/>
        </p:nvGraphicFramePr>
        <p:xfrm>
          <a:off x="0" y="0"/>
          <a:ext cx="1493837" cy="152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101" name="Fotografia Photo Editor" r:id="rId3" imgW="5172797" imgH="5047619" progId="">
                  <p:embed/>
                </p:oleObj>
              </mc:Choice>
              <mc:Fallback>
                <p:oleObj name="Fotografia Photo Editor" r:id="rId3" imgW="5172797" imgH="5047619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493837" cy="1524000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bg2"/>
                        </a:solidFill>
                        <a:miter lim="800000"/>
                        <a:headEnd/>
                        <a:tailEnd/>
                      </a:ln>
                      <a:effectLst>
                        <a:outerShdw dist="107763" dir="8100000" algn="ctr" rotWithShape="0">
                          <a:schemeClr val="bg2"/>
                        </a:outerShdw>
                      </a:effectLst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9B9D1-D9B1-4975-B43A-46FC979EDA32}" type="slidenum">
              <a:rPr lang="it-IT" smtClean="0"/>
              <a:pPr/>
              <a:t>21</a:t>
            </a:fld>
            <a:endParaRPr lang="it-IT" sz="1400"/>
          </a:p>
        </p:txBody>
      </p:sp>
      <p:pic>
        <p:nvPicPr>
          <p:cNvPr id="144386" name="Picture 2" descr="F:\Comunicazione\FOTO\Foto hospice mie\P1010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9467" y="1078124"/>
            <a:ext cx="7454981" cy="55912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1212A-F40A-4901-8D21-87224210C09B}" type="slidenum">
              <a:rPr lang="it-IT">
                <a:latin typeface="+mj-lt"/>
              </a:rPr>
              <a:pPr/>
              <a:t>22</a:t>
            </a:fld>
            <a:endParaRPr lang="it-IT" sz="1400">
              <a:latin typeface="+mj-lt"/>
            </a:endParaRPr>
          </a:p>
        </p:txBody>
      </p:sp>
      <p:sp>
        <p:nvSpPr>
          <p:cNvPr id="128002" name="Rectangle 2"/>
          <p:cNvSpPr>
            <a:spLocks noChangeArrowheads="1"/>
          </p:cNvSpPr>
          <p:nvPr/>
        </p:nvSpPr>
        <p:spPr bwMode="auto">
          <a:xfrm>
            <a:off x="1392238" y="303213"/>
            <a:ext cx="8486775" cy="1541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kumimoji="0" lang="it-IT" sz="2800" b="1">
                <a:latin typeface="+mj-lt"/>
              </a:rPr>
              <a:t/>
            </a:r>
            <a:br>
              <a:rPr kumimoji="0" lang="it-IT" sz="2800" b="1">
                <a:latin typeface="+mj-lt"/>
              </a:rPr>
            </a:br>
            <a:r>
              <a:rPr kumimoji="0" lang="it-IT" sz="2800" b="1">
                <a:latin typeface="+mj-lt"/>
              </a:rPr>
              <a:t/>
            </a:r>
            <a:br>
              <a:rPr kumimoji="0" lang="it-IT" sz="2800" b="1">
                <a:latin typeface="+mj-lt"/>
              </a:rPr>
            </a:br>
            <a:endParaRPr kumimoji="0" lang="it-IT" sz="2800" b="1">
              <a:solidFill>
                <a:srgbClr val="0000FF"/>
              </a:solidFill>
              <a:latin typeface="+mj-lt"/>
            </a:endParaRPr>
          </a:p>
        </p:txBody>
      </p:sp>
      <p:sp>
        <p:nvSpPr>
          <p:cNvPr id="128003" name="Rectangle 3"/>
          <p:cNvSpPr>
            <a:spLocks noChangeArrowheads="1"/>
          </p:cNvSpPr>
          <p:nvPr/>
        </p:nvSpPr>
        <p:spPr bwMode="auto">
          <a:xfrm>
            <a:off x="-381000" y="2286000"/>
            <a:ext cx="10641013" cy="603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476250" indent="-476250">
              <a:lnSpc>
                <a:spcPct val="90000"/>
              </a:lnSpc>
              <a:spcBef>
                <a:spcPct val="20000"/>
              </a:spcBef>
              <a:buClr>
                <a:srgbClr val="A50021"/>
              </a:buClr>
              <a:buSzPct val="75000"/>
              <a:buFont typeface="Wingdings" pitchFamily="2" charset="2"/>
              <a:buNone/>
            </a:pPr>
            <a:r>
              <a:rPr kumimoji="0" lang="it-IT" sz="2800" b="1">
                <a:solidFill>
                  <a:srgbClr val="000000"/>
                </a:solidFill>
                <a:latin typeface="+mj-lt"/>
              </a:rPr>
              <a:t> </a:t>
            </a:r>
          </a:p>
          <a:p>
            <a:pPr marL="476250" indent="-476250">
              <a:lnSpc>
                <a:spcPct val="90000"/>
              </a:lnSpc>
              <a:spcBef>
                <a:spcPct val="20000"/>
              </a:spcBef>
              <a:buClr>
                <a:srgbClr val="A50021"/>
              </a:buClr>
              <a:buSzPct val="75000"/>
              <a:buFont typeface="Wingdings" pitchFamily="2" charset="2"/>
              <a:buNone/>
            </a:pPr>
            <a:r>
              <a:rPr kumimoji="0" lang="it-IT" sz="3200" b="1">
                <a:solidFill>
                  <a:srgbClr val="000000"/>
                </a:solidFill>
                <a:latin typeface="+mj-lt"/>
              </a:rPr>
              <a:t>	</a:t>
            </a:r>
            <a:endParaRPr kumimoji="0" lang="it-IT" sz="2800">
              <a:solidFill>
                <a:srgbClr val="000000"/>
              </a:solidFill>
              <a:latin typeface="+mj-lt"/>
            </a:endParaRPr>
          </a:p>
          <a:p>
            <a:pPr marL="952500" lvl="1" indent="-285750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75000"/>
              <a:buFont typeface="Monotype Sorts" pitchFamily="2" charset="2"/>
              <a:buNone/>
            </a:pPr>
            <a:endParaRPr kumimoji="0" lang="it-IT" sz="2800">
              <a:solidFill>
                <a:srgbClr val="000000"/>
              </a:solidFill>
              <a:latin typeface="+mj-lt"/>
            </a:endParaRPr>
          </a:p>
          <a:p>
            <a:pPr marL="476250" indent="-476250">
              <a:lnSpc>
                <a:spcPct val="90000"/>
              </a:lnSpc>
              <a:spcBef>
                <a:spcPct val="20000"/>
              </a:spcBef>
              <a:buClr>
                <a:srgbClr val="A50021"/>
              </a:buClr>
              <a:buSzPct val="75000"/>
              <a:buFont typeface="Wingdings" pitchFamily="2" charset="2"/>
              <a:buChar char="n"/>
            </a:pPr>
            <a:endParaRPr kumimoji="0" lang="it-IT" sz="2800">
              <a:latin typeface="+mj-lt"/>
            </a:endParaRPr>
          </a:p>
        </p:txBody>
      </p:sp>
      <p:graphicFrame>
        <p:nvGraphicFramePr>
          <p:cNvPr id="128004" name="Object 4"/>
          <p:cNvGraphicFramePr>
            <a:graphicFrameLocks noChangeAspect="1"/>
          </p:cNvGraphicFramePr>
          <p:nvPr/>
        </p:nvGraphicFramePr>
        <p:xfrm>
          <a:off x="0" y="0"/>
          <a:ext cx="2149475" cy="220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005" name="Fotografia Photo Editor" r:id="rId3" imgW="5172797" imgH="5047619" progId="">
                  <p:embed/>
                </p:oleObj>
              </mc:Choice>
              <mc:Fallback>
                <p:oleObj name="Fotografia Photo Editor" r:id="rId3" imgW="5172797" imgH="5047619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2149475" cy="2209800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bg2"/>
                        </a:solidFill>
                        <a:miter lim="800000"/>
                        <a:headEnd/>
                        <a:tailEnd/>
                      </a:ln>
                      <a:effectLst>
                        <a:outerShdw dist="107763" dir="8100000" algn="ctr" rotWithShape="0">
                          <a:schemeClr val="bg2"/>
                        </a:outerShdw>
                      </a:effectLst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8005" name="Rectangle 5"/>
          <p:cNvSpPr>
            <a:spLocks noGrp="1" noChangeArrowheads="1"/>
          </p:cNvSpPr>
          <p:nvPr>
            <p:ph type="title"/>
          </p:nvPr>
        </p:nvSpPr>
        <p:spPr>
          <a:xfrm>
            <a:off x="2133600" y="1066800"/>
            <a:ext cx="6705600" cy="914400"/>
          </a:xfrm>
        </p:spPr>
        <p:txBody>
          <a:bodyPr/>
          <a:lstStyle/>
          <a:p>
            <a:r>
              <a:rPr lang="it-IT" sz="3200" b="1"/>
              <a:t>Centro residenziale come CASA</a:t>
            </a:r>
            <a:r>
              <a:rPr lang="it-IT" sz="3200" b="1">
                <a:solidFill>
                  <a:srgbClr val="000000"/>
                </a:solidFill>
              </a:rPr>
              <a:t/>
            </a:r>
            <a:br>
              <a:rPr lang="it-IT" sz="3200" b="1">
                <a:solidFill>
                  <a:srgbClr val="000000"/>
                </a:solidFill>
              </a:rPr>
            </a:br>
            <a:endParaRPr lang="it-IT" sz="3200" b="1">
              <a:solidFill>
                <a:srgbClr val="000000"/>
              </a:solidFill>
            </a:endParaRPr>
          </a:p>
        </p:txBody>
      </p:sp>
      <p:sp>
        <p:nvSpPr>
          <p:cNvPr id="128006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1066800" y="2514600"/>
            <a:ext cx="7772400" cy="4114800"/>
          </a:xfrm>
        </p:spPr>
        <p:txBody>
          <a:bodyPr/>
          <a:lstStyle/>
          <a:p>
            <a:pPr lvl="1">
              <a:lnSpc>
                <a:spcPct val="90000"/>
              </a:lnSpc>
              <a:buFont typeface="Monotype Sorts" pitchFamily="2" charset="2"/>
              <a:buChar char="§"/>
            </a:pPr>
            <a:r>
              <a:rPr lang="it-IT" b="1" dirty="0">
                <a:latin typeface="+mj-lt"/>
              </a:rPr>
              <a:t>ambiente che non spezzi le abitudini</a:t>
            </a:r>
          </a:p>
          <a:p>
            <a:pPr lvl="1">
              <a:lnSpc>
                <a:spcPct val="90000"/>
              </a:lnSpc>
              <a:buFont typeface="Monotype Sorts" pitchFamily="2" charset="2"/>
              <a:buNone/>
            </a:pPr>
            <a:r>
              <a:rPr lang="it-IT" b="1" dirty="0">
                <a:latin typeface="+mj-lt"/>
              </a:rPr>
              <a:t> </a:t>
            </a:r>
          </a:p>
          <a:p>
            <a:pPr lvl="1">
              <a:lnSpc>
                <a:spcPct val="90000"/>
              </a:lnSpc>
              <a:buFont typeface="Monotype Sorts" pitchFamily="2" charset="2"/>
              <a:buChar char="§"/>
            </a:pPr>
            <a:r>
              <a:rPr lang="it-IT" b="1" dirty="0">
                <a:latin typeface="+mj-lt"/>
              </a:rPr>
              <a:t>personalizzabile </a:t>
            </a:r>
            <a:r>
              <a:rPr lang="it-IT" b="1" dirty="0" smtClean="0">
                <a:latin typeface="+mj-lt"/>
              </a:rPr>
              <a:t>(camera singola </a:t>
            </a:r>
            <a:r>
              <a:rPr lang="it-IT" b="1" dirty="0">
                <a:latin typeface="+mj-lt"/>
              </a:rPr>
              <a:t>con </a:t>
            </a:r>
            <a:r>
              <a:rPr lang="it-IT" b="1" dirty="0" smtClean="0">
                <a:latin typeface="+mj-lt"/>
              </a:rPr>
              <a:t>divano-letto per </a:t>
            </a:r>
            <a:r>
              <a:rPr lang="it-IT" b="1" dirty="0">
                <a:latin typeface="+mj-lt"/>
              </a:rPr>
              <a:t>un familiare)</a:t>
            </a:r>
          </a:p>
          <a:p>
            <a:pPr lvl="1">
              <a:lnSpc>
                <a:spcPct val="90000"/>
              </a:lnSpc>
              <a:buFont typeface="Monotype Sorts" pitchFamily="2" charset="2"/>
              <a:buChar char="§"/>
            </a:pPr>
            <a:endParaRPr lang="it-IT" b="1" dirty="0">
              <a:latin typeface="+mj-lt"/>
            </a:endParaRPr>
          </a:p>
          <a:p>
            <a:pPr lvl="1">
              <a:lnSpc>
                <a:spcPct val="90000"/>
              </a:lnSpc>
              <a:buFont typeface="Monotype Sorts" pitchFamily="2" charset="2"/>
              <a:buChar char="§"/>
            </a:pPr>
            <a:r>
              <a:rPr lang="it-IT" b="1" dirty="0">
                <a:latin typeface="+mj-lt"/>
              </a:rPr>
              <a:t>senza limitazione orari visite</a:t>
            </a:r>
          </a:p>
          <a:p>
            <a:pPr lvl="1">
              <a:lnSpc>
                <a:spcPct val="90000"/>
              </a:lnSpc>
              <a:buFont typeface="Monotype Sorts" pitchFamily="2" charset="2"/>
              <a:buChar char="§"/>
            </a:pPr>
            <a:endParaRPr lang="it-IT" b="1" dirty="0">
              <a:latin typeface="+mj-lt"/>
            </a:endParaRPr>
          </a:p>
          <a:p>
            <a:pPr lvl="1">
              <a:lnSpc>
                <a:spcPct val="90000"/>
              </a:lnSpc>
              <a:buFont typeface="Monotype Sorts" pitchFamily="2" charset="2"/>
              <a:buChar char="§"/>
            </a:pPr>
            <a:r>
              <a:rPr lang="it-IT" b="1" dirty="0" smtClean="0">
                <a:latin typeface="+mj-lt"/>
              </a:rPr>
              <a:t>assistenza che rispetta i ritmi e i tempi</a:t>
            </a:r>
            <a:endParaRPr lang="it-IT" b="1" dirty="0">
              <a:latin typeface="+mj-lt"/>
            </a:endParaRPr>
          </a:p>
          <a:p>
            <a:pPr>
              <a:buFont typeface="Wingdings" pitchFamily="2" charset="2"/>
              <a:buNone/>
            </a:pPr>
            <a:endParaRPr lang="it-IT" b="1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9B9D1-D9B1-4975-B43A-46FC979EDA32}" type="slidenum">
              <a:rPr lang="it-IT" smtClean="0"/>
              <a:pPr/>
              <a:t>23</a:t>
            </a:fld>
            <a:endParaRPr lang="it-IT" sz="1400"/>
          </a:p>
        </p:txBody>
      </p:sp>
      <p:graphicFrame>
        <p:nvGraphicFramePr>
          <p:cNvPr id="161794" name="Object 2"/>
          <p:cNvGraphicFramePr>
            <a:graphicFrameLocks noChangeAspect="1"/>
          </p:cNvGraphicFramePr>
          <p:nvPr/>
        </p:nvGraphicFramePr>
        <p:xfrm>
          <a:off x="685800" y="1219200"/>
          <a:ext cx="8458200" cy="563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796" name="Immagine bitmap" r:id="rId3" imgW="3057143" imgH="2029108" progId="PBrush">
                  <p:embed/>
                </p:oleObj>
              </mc:Choice>
              <mc:Fallback>
                <p:oleObj name="Immagine bitmap" r:id="rId3" imgW="3057143" imgH="2029108" progId="PBrush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1219200"/>
                        <a:ext cx="8458200" cy="5638800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bg2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1795" name="Object 3"/>
          <p:cNvGraphicFramePr>
            <a:graphicFrameLocks noChangeAspect="1"/>
          </p:cNvGraphicFramePr>
          <p:nvPr/>
        </p:nvGraphicFramePr>
        <p:xfrm>
          <a:off x="187325" y="152400"/>
          <a:ext cx="1717675" cy="175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797" name="Fotografia Photo Editor" r:id="rId5" imgW="5172797" imgH="5047619" progId="">
                  <p:embed/>
                </p:oleObj>
              </mc:Choice>
              <mc:Fallback>
                <p:oleObj name="Fotografia Photo Editor" r:id="rId5" imgW="5172797" imgH="5047619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7325" y="152400"/>
                        <a:ext cx="1717675" cy="1752600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bg2"/>
                        </a:solidFill>
                        <a:miter lim="800000"/>
                        <a:headEnd/>
                        <a:tailEnd/>
                      </a:ln>
                      <a:effectLst>
                        <a:outerShdw dist="107763" dir="8100000" algn="ctr" rotWithShape="0">
                          <a:schemeClr val="bg2"/>
                        </a:outerShdw>
                      </a:effectLst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9B9D1-D9B1-4975-B43A-46FC979EDA32}" type="slidenum">
              <a:rPr lang="it-IT" smtClean="0">
                <a:latin typeface="+mj-lt"/>
              </a:rPr>
              <a:pPr/>
              <a:t>24</a:t>
            </a:fld>
            <a:endParaRPr lang="it-IT" sz="1400">
              <a:latin typeface="+mj-lt"/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685800" y="722784"/>
            <a:ext cx="7772400" cy="762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4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Il lavoro di équipe</a:t>
            </a:r>
            <a:endParaRPr kumimoji="0" lang="it-IT" sz="44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838200" y="2083296"/>
            <a:ext cx="7924800" cy="2209800"/>
          </a:xfrm>
          <a:prstGeom prst="rect">
            <a:avLst/>
          </a:prstGeom>
        </p:spPr>
        <p:txBody>
          <a:bodyPr/>
          <a:lstStyle/>
          <a:p>
            <a:pPr marL="754063" marR="0" lvl="0" indent="-754063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A50021"/>
              </a:buClr>
              <a:buSzPct val="75000"/>
              <a:buFont typeface="Monotype Sorts" pitchFamily="2" charset="2"/>
              <a:buBlip>
                <a:blip r:embed="rId2"/>
              </a:buBlip>
              <a:tabLst/>
              <a:defRPr/>
            </a:pPr>
            <a:r>
              <a:rPr kumimoji="0" lang="it-IT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cartella </a:t>
            </a:r>
            <a:r>
              <a:rPr kumimoji="0" lang="it-IT" sz="3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clinico-assistenziale</a:t>
            </a:r>
            <a:r>
              <a:rPr kumimoji="0" lang="it-IT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  	integrata</a:t>
            </a:r>
          </a:p>
          <a:p>
            <a:pPr marL="754063" marR="0" lvl="0" indent="-754063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A50021"/>
              </a:buClr>
              <a:buSzPct val="75000"/>
              <a:buFont typeface="Monotype Sorts" pitchFamily="2" charset="2"/>
              <a:buNone/>
              <a:tabLst/>
              <a:defRPr/>
            </a:pPr>
            <a:endParaRPr kumimoji="0" lang="it-IT" sz="20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754063" marR="0" lvl="0" indent="-754063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A50021"/>
              </a:buClr>
              <a:buSzPct val="75000"/>
              <a:buFont typeface="Monotype Sorts" pitchFamily="2" charset="2"/>
              <a:buBlip>
                <a:blip r:embed="rId2"/>
              </a:buBlip>
              <a:tabLst/>
              <a:defRPr/>
            </a:pPr>
            <a:r>
              <a:rPr kumimoji="0" lang="it-IT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“manutenzione” affettiva dei  componenti</a:t>
            </a:r>
          </a:p>
          <a:p>
            <a:pPr marL="754063" marR="0" lvl="0" indent="-754063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A50021"/>
              </a:buClr>
              <a:buSzPct val="75000"/>
              <a:buFont typeface="Monotype Sorts" pitchFamily="2" charset="2"/>
              <a:buNone/>
              <a:tabLst/>
              <a:defRPr/>
            </a:pPr>
            <a:endParaRPr kumimoji="0" lang="it-IT" sz="20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754063" marR="0" lvl="0" indent="-754063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A50021"/>
              </a:buClr>
              <a:buSzPct val="75000"/>
              <a:buFont typeface="Monotype Sorts" pitchFamily="2" charset="2"/>
              <a:buBlip>
                <a:blip r:embed="rId2"/>
              </a:buBlip>
              <a:tabLst/>
              <a:defRPr/>
            </a:pPr>
            <a:r>
              <a:rPr kumimoji="0" lang="it-IT" sz="3200" b="1" kern="0" dirty="0" smtClean="0">
                <a:solidFill>
                  <a:srgbClr val="000000"/>
                </a:solidFill>
                <a:latin typeface="+mj-lt"/>
              </a:rPr>
              <a:t>f</a:t>
            </a:r>
            <a:r>
              <a:rPr kumimoji="0" lang="it-IT" sz="3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ormazione</a:t>
            </a:r>
            <a:r>
              <a:rPr kumimoji="0" lang="it-IT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continua per aumentare la consapevolezza della parzialità del proprio contributo e il senso del limite</a:t>
            </a:r>
            <a:endParaRPr kumimoji="0" lang="it-IT" sz="3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7972C-2734-4ECC-A8F7-40CDC4B3DA59}" type="slidenum">
              <a:rPr lang="it-IT"/>
              <a:pPr/>
              <a:t>25</a:t>
            </a:fld>
            <a:endParaRPr lang="it-IT" sz="1400"/>
          </a:p>
        </p:txBody>
      </p:sp>
      <p:sp>
        <p:nvSpPr>
          <p:cNvPr id="130050" name="Rectangle 2"/>
          <p:cNvSpPr>
            <a:spLocks noChangeArrowheads="1"/>
          </p:cNvSpPr>
          <p:nvPr/>
        </p:nvSpPr>
        <p:spPr bwMode="auto">
          <a:xfrm>
            <a:off x="2286000" y="517525"/>
            <a:ext cx="66294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kumimoji="0" lang="it-IT" sz="3600" dirty="0">
                <a:solidFill>
                  <a:srgbClr val="C00000"/>
                </a:solidFill>
              </a:rPr>
              <a:t>Lo stile assistenziale</a:t>
            </a:r>
            <a:r>
              <a:rPr kumimoji="0" lang="it-IT" sz="3600" dirty="0"/>
              <a:t/>
            </a:r>
            <a:br>
              <a:rPr kumimoji="0" lang="it-IT" sz="3600" dirty="0"/>
            </a:br>
            <a:r>
              <a:rPr kumimoji="0" lang="it-IT" sz="3600" dirty="0"/>
              <a:t>  per la cura integrale della persona</a:t>
            </a:r>
          </a:p>
        </p:txBody>
      </p:sp>
      <p:sp>
        <p:nvSpPr>
          <p:cNvPr id="130051" name="Rectangle 3"/>
          <p:cNvSpPr>
            <a:spLocks noChangeArrowheads="1"/>
          </p:cNvSpPr>
          <p:nvPr/>
        </p:nvSpPr>
        <p:spPr bwMode="auto">
          <a:xfrm>
            <a:off x="685800" y="2286000"/>
            <a:ext cx="84582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rgbClr val="A50021"/>
              </a:buClr>
              <a:buSzPct val="75000"/>
              <a:buFont typeface="Wingdings" pitchFamily="2" charset="2"/>
              <a:buChar char="n"/>
            </a:pPr>
            <a:r>
              <a:rPr kumimoji="0" lang="it-IT" sz="3200" dirty="0"/>
              <a:t> </a:t>
            </a:r>
            <a:r>
              <a:rPr kumimoji="0" lang="it-IT" sz="2700" b="1" dirty="0">
                <a:cs typeface="Times New Roman" pitchFamily="18" charset="0"/>
              </a:rPr>
              <a:t>creazione di un </a:t>
            </a:r>
            <a:r>
              <a:rPr kumimoji="0" lang="it-IT" sz="2700" b="1" u="sng" dirty="0">
                <a:solidFill>
                  <a:srgbClr val="800000"/>
                </a:solidFill>
                <a:cs typeface="Times New Roman" pitchFamily="18" charset="0"/>
              </a:rPr>
              <a:t>ambiente</a:t>
            </a:r>
            <a:r>
              <a:rPr kumimoji="0" lang="it-IT" sz="2700" b="1" dirty="0">
                <a:cs typeface="Times New Roman" pitchFamily="18" charset="0"/>
              </a:rPr>
              <a:t> “caldo”, familiare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rgbClr val="A50021"/>
              </a:buClr>
              <a:buSzPct val="75000"/>
              <a:buFont typeface="Wingdings" pitchFamily="2" charset="2"/>
              <a:buChar char="n"/>
            </a:pPr>
            <a:endParaRPr kumimoji="0" lang="it-IT" sz="2700" b="1" dirty="0">
              <a:cs typeface="Times New Roman" pitchFamily="18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rgbClr val="A50021"/>
              </a:buClr>
              <a:buSzPct val="75000"/>
              <a:buFont typeface="Wingdings" pitchFamily="2" charset="2"/>
              <a:buChar char="n"/>
            </a:pPr>
            <a:r>
              <a:rPr kumimoji="0" lang="it-IT" sz="2700" b="1" dirty="0">
                <a:cs typeface="Times New Roman" pitchFamily="18" charset="0"/>
              </a:rPr>
              <a:t> presa in cura del malato </a:t>
            </a:r>
            <a:r>
              <a:rPr kumimoji="0" lang="it-IT" sz="2700" b="1" u="sng" dirty="0">
                <a:cs typeface="Times New Roman" pitchFamily="18" charset="0"/>
              </a:rPr>
              <a:t>e della sua  </a:t>
            </a:r>
            <a:r>
              <a:rPr kumimoji="0" lang="it-IT" sz="2700" b="1" u="sng" dirty="0">
                <a:solidFill>
                  <a:srgbClr val="800000"/>
                </a:solidFill>
                <a:cs typeface="Times New Roman" pitchFamily="18" charset="0"/>
              </a:rPr>
              <a:t>famiglia</a:t>
            </a:r>
            <a:r>
              <a:rPr kumimoji="0" lang="it-IT" sz="2700" b="1" dirty="0">
                <a:cs typeface="Times New Roman" pitchFamily="18" charset="0"/>
              </a:rPr>
              <a:t> (ascolto attivo, coinvolgimento, </a:t>
            </a:r>
            <a:r>
              <a:rPr kumimoji="0" lang="it-IT" sz="2700" b="1" dirty="0" err="1">
                <a:cs typeface="Times New Roman" pitchFamily="18" charset="0"/>
              </a:rPr>
              <a:t>supporto…</a:t>
            </a:r>
            <a:r>
              <a:rPr kumimoji="0" lang="it-IT" sz="2700" b="1" dirty="0">
                <a:cs typeface="Times New Roman" pitchFamily="18" charset="0"/>
              </a:rPr>
              <a:t>)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rgbClr val="A50021"/>
              </a:buClr>
              <a:buSzPct val="75000"/>
              <a:buFont typeface="Wingdings" pitchFamily="2" charset="2"/>
              <a:buNone/>
            </a:pPr>
            <a:endParaRPr kumimoji="0" lang="it-IT" sz="2700" b="1" dirty="0">
              <a:cs typeface="Times New Roman" pitchFamily="18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rgbClr val="A50021"/>
              </a:buClr>
              <a:buSzPct val="75000"/>
              <a:buFont typeface="Wingdings" pitchFamily="2" charset="2"/>
              <a:buChar char="n"/>
            </a:pPr>
            <a:r>
              <a:rPr kumimoji="0" lang="it-IT" sz="2700" b="1" dirty="0">
                <a:solidFill>
                  <a:srgbClr val="CC3300"/>
                </a:solidFill>
                <a:cs typeface="Times New Roman" pitchFamily="18" charset="0"/>
              </a:rPr>
              <a:t> </a:t>
            </a:r>
            <a:r>
              <a:rPr kumimoji="0" lang="it-IT" sz="2700" b="1" u="sng" dirty="0">
                <a:solidFill>
                  <a:srgbClr val="800000"/>
                </a:solidFill>
                <a:cs typeface="Times New Roman" pitchFamily="18" charset="0"/>
              </a:rPr>
              <a:t>assistenza personalizzata</a:t>
            </a:r>
            <a:r>
              <a:rPr kumimoji="0" lang="it-IT" sz="2700" b="1" dirty="0">
                <a:cs typeface="Times New Roman" pitchFamily="18" charset="0"/>
              </a:rPr>
              <a:t> (attenzione ai bisogni fisici, psico-sociali, spirituali …)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rgbClr val="A50021"/>
              </a:buClr>
              <a:buSzPct val="75000"/>
              <a:buFont typeface="Wingdings" pitchFamily="2" charset="2"/>
              <a:buNone/>
            </a:pPr>
            <a:endParaRPr kumimoji="0" lang="it-IT" sz="2700" b="1" dirty="0">
              <a:latin typeface="Verdana" pitchFamily="34" charset="0"/>
            </a:endParaRPr>
          </a:p>
        </p:txBody>
      </p:sp>
      <p:graphicFrame>
        <p:nvGraphicFramePr>
          <p:cNvPr id="130052" name="Object 4"/>
          <p:cNvGraphicFramePr>
            <a:graphicFrameLocks noChangeAspect="1"/>
          </p:cNvGraphicFramePr>
          <p:nvPr/>
        </p:nvGraphicFramePr>
        <p:xfrm>
          <a:off x="258763" y="152400"/>
          <a:ext cx="1493837" cy="152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053" name="Fotografia Photo Editor" r:id="rId3" imgW="5172797" imgH="5047619" progId="">
                  <p:embed/>
                </p:oleObj>
              </mc:Choice>
              <mc:Fallback>
                <p:oleObj name="Fotografia Photo Editor" r:id="rId3" imgW="5172797" imgH="5047619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8763" y="152400"/>
                        <a:ext cx="1493837" cy="1524000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bg2"/>
                        </a:solidFill>
                        <a:miter lim="800000"/>
                        <a:headEnd/>
                        <a:tailEnd/>
                      </a:ln>
                      <a:effectLst>
                        <a:outerShdw dist="107763" dir="8100000" algn="ctr" rotWithShape="0">
                          <a:schemeClr val="bg2"/>
                        </a:outerShdw>
                      </a:effectLst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9B9D1-D9B1-4975-B43A-46FC979EDA32}" type="slidenum">
              <a:rPr lang="it-IT" smtClean="0"/>
              <a:pPr/>
              <a:t>26</a:t>
            </a:fld>
            <a:endParaRPr lang="it-IT" sz="1400"/>
          </a:p>
        </p:txBody>
      </p:sp>
      <p:pic>
        <p:nvPicPr>
          <p:cNvPr id="142338" name="Picture 2" descr="F:\Comunicazione\FOTO\foto cappelletti\0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85088" y="819912"/>
            <a:ext cx="6973824" cy="5218176"/>
          </a:xfrm>
          <a:prstGeom prst="rect">
            <a:avLst/>
          </a:prstGeom>
          <a:noFill/>
        </p:spPr>
      </p:pic>
      <p:sp>
        <p:nvSpPr>
          <p:cNvPr id="4" name="CasellaDiTesto 3"/>
          <p:cNvSpPr txBox="1"/>
          <p:nvPr/>
        </p:nvSpPr>
        <p:spPr>
          <a:xfrm>
            <a:off x="3419872" y="6381328"/>
            <a:ext cx="34515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Fare ancora i cappelletti!!!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6D8BB7-1A9C-49FE-A579-BE22B58B31D5}" type="slidenum">
              <a:rPr lang="it-IT"/>
              <a:pPr/>
              <a:t>27</a:t>
            </a:fld>
            <a:endParaRPr lang="it-IT" sz="1400"/>
          </a:p>
        </p:txBody>
      </p:sp>
      <p:sp>
        <p:nvSpPr>
          <p:cNvPr id="131074" name="Rectangle 2"/>
          <p:cNvSpPr>
            <a:spLocks noChangeArrowheads="1"/>
          </p:cNvSpPr>
          <p:nvPr/>
        </p:nvSpPr>
        <p:spPr bwMode="auto">
          <a:xfrm>
            <a:off x="2514600" y="517525"/>
            <a:ext cx="6629400" cy="153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kumimoji="0" lang="it-IT" sz="3600" dirty="0">
                <a:solidFill>
                  <a:srgbClr val="C00000"/>
                </a:solidFill>
              </a:rPr>
              <a:t>Lo stile assistenziale</a:t>
            </a:r>
            <a:r>
              <a:rPr kumimoji="0" lang="it-IT" sz="3600" dirty="0"/>
              <a:t/>
            </a:r>
            <a:br>
              <a:rPr kumimoji="0" lang="it-IT" sz="3600" dirty="0"/>
            </a:br>
            <a:r>
              <a:rPr kumimoji="0" lang="it-IT" sz="3600" dirty="0"/>
              <a:t>  per la cura integrale della persona</a:t>
            </a:r>
          </a:p>
        </p:txBody>
      </p:sp>
      <p:sp>
        <p:nvSpPr>
          <p:cNvPr id="131075" name="Rectangle 3"/>
          <p:cNvSpPr>
            <a:spLocks noChangeArrowheads="1"/>
          </p:cNvSpPr>
          <p:nvPr/>
        </p:nvSpPr>
        <p:spPr bwMode="auto">
          <a:xfrm>
            <a:off x="685800" y="2667000"/>
            <a:ext cx="84582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rgbClr val="A50021"/>
              </a:buClr>
              <a:buSzPct val="75000"/>
              <a:buFont typeface="Wingdings" pitchFamily="2" charset="2"/>
              <a:buChar char="n"/>
            </a:pPr>
            <a:r>
              <a:rPr kumimoji="0" lang="it-IT" sz="2700" b="1" dirty="0">
                <a:cs typeface="Times New Roman" pitchFamily="18" charset="0"/>
              </a:rPr>
              <a:t>mantenimento di una costante </a:t>
            </a:r>
            <a:r>
              <a:rPr kumimoji="0" lang="it-IT" sz="2700" b="1" u="sng" dirty="0">
                <a:solidFill>
                  <a:srgbClr val="800000"/>
                </a:solidFill>
                <a:cs typeface="Times New Roman" pitchFamily="18" charset="0"/>
              </a:rPr>
              <a:t>aperta comunicazione</a:t>
            </a:r>
            <a:r>
              <a:rPr kumimoji="0" lang="it-IT" sz="2700" b="1" dirty="0">
                <a:cs typeface="Times New Roman" pitchFamily="18" charset="0"/>
              </a:rPr>
              <a:t> tra operatori, malato e famiglia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rgbClr val="A50021"/>
              </a:buClr>
              <a:buSzPct val="75000"/>
              <a:buFont typeface="Wingdings" pitchFamily="2" charset="2"/>
              <a:buChar char="n"/>
            </a:pPr>
            <a:endParaRPr kumimoji="0" lang="it-IT" sz="2700" b="1" dirty="0">
              <a:cs typeface="Times New Roman" pitchFamily="18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rgbClr val="A50021"/>
              </a:buClr>
              <a:buSzPct val="75000"/>
              <a:buFont typeface="Wingdings" pitchFamily="2" charset="2"/>
              <a:buChar char="n"/>
            </a:pPr>
            <a:r>
              <a:rPr kumimoji="0" lang="it-IT" sz="2700" b="1" dirty="0">
                <a:cs typeface="Times New Roman" pitchFamily="18" charset="0"/>
              </a:rPr>
              <a:t> ricerca sistematica del </a:t>
            </a:r>
            <a:r>
              <a:rPr kumimoji="0" lang="it-IT" sz="2700" b="1" u="sng" dirty="0">
                <a:solidFill>
                  <a:srgbClr val="800000"/>
                </a:solidFill>
                <a:cs typeface="Times New Roman" pitchFamily="18" charset="0"/>
              </a:rPr>
              <a:t>confronto in équipe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rgbClr val="A50021"/>
              </a:buClr>
              <a:buSzPct val="75000"/>
              <a:buFont typeface="Wingdings" pitchFamily="2" charset="2"/>
              <a:buNone/>
            </a:pPr>
            <a:endParaRPr kumimoji="0" lang="it-IT" sz="2700" b="1" dirty="0">
              <a:solidFill>
                <a:srgbClr val="800000"/>
              </a:solidFill>
              <a:cs typeface="Times New Roman" pitchFamily="18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rgbClr val="A50021"/>
              </a:buClr>
              <a:buSzPct val="75000"/>
              <a:buFont typeface="Wingdings" pitchFamily="2" charset="2"/>
              <a:buChar char="n"/>
            </a:pPr>
            <a:r>
              <a:rPr kumimoji="0" lang="it-IT" sz="2700" b="1" dirty="0">
                <a:cs typeface="Times New Roman" pitchFamily="18" charset="0"/>
              </a:rPr>
              <a:t> offerta di aiuto spirituale nel </a:t>
            </a:r>
            <a:r>
              <a:rPr kumimoji="0" lang="it-IT" sz="2700" b="1" u="sng" dirty="0">
                <a:solidFill>
                  <a:srgbClr val="800000"/>
                </a:solidFill>
                <a:cs typeface="Times New Roman" pitchFamily="18" charset="0"/>
              </a:rPr>
              <a:t>profondo rispetto</a:t>
            </a:r>
            <a:r>
              <a:rPr kumimoji="0" lang="it-IT" sz="2700" b="1" dirty="0">
                <a:cs typeface="Times New Roman" pitchFamily="18" charset="0"/>
              </a:rPr>
              <a:t> delle convinzioni personali</a:t>
            </a:r>
          </a:p>
        </p:txBody>
      </p:sp>
      <p:graphicFrame>
        <p:nvGraphicFramePr>
          <p:cNvPr id="131076" name="Object 4"/>
          <p:cNvGraphicFramePr>
            <a:graphicFrameLocks noChangeAspect="1"/>
          </p:cNvGraphicFramePr>
          <p:nvPr/>
        </p:nvGraphicFramePr>
        <p:xfrm>
          <a:off x="487363" y="152400"/>
          <a:ext cx="1493837" cy="152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077" name="Fotografia Photo Editor" r:id="rId3" imgW="5172797" imgH="5047619" progId="">
                  <p:embed/>
                </p:oleObj>
              </mc:Choice>
              <mc:Fallback>
                <p:oleObj name="Fotografia Photo Editor" r:id="rId3" imgW="5172797" imgH="5047619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363" y="152400"/>
                        <a:ext cx="1493837" cy="1524000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bg2"/>
                        </a:solidFill>
                        <a:miter lim="800000"/>
                        <a:headEnd/>
                        <a:tailEnd/>
                      </a:ln>
                      <a:effectLst>
                        <a:outerShdw dist="107763" dir="8100000" algn="ctr" rotWithShape="0">
                          <a:schemeClr val="bg2"/>
                        </a:outerShdw>
                      </a:effectLst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BC132-1B35-4BB6-8AE3-E4AB422BCA9F}" type="slidenum">
              <a:rPr lang="it-IT" smtClean="0"/>
              <a:pPr/>
              <a:t>28</a:t>
            </a:fld>
            <a:endParaRPr lang="it-IT" sz="1400"/>
          </a:p>
        </p:txBody>
      </p:sp>
      <p:sp>
        <p:nvSpPr>
          <p:cNvPr id="5" name="Rectangle 19"/>
          <p:cNvSpPr>
            <a:spLocks noChangeArrowheads="1"/>
          </p:cNvSpPr>
          <p:nvPr/>
        </p:nvSpPr>
        <p:spPr bwMode="auto">
          <a:xfrm>
            <a:off x="323528" y="0"/>
            <a:ext cx="8820472" cy="6858000"/>
          </a:xfrm>
          <a:prstGeom prst="rect">
            <a:avLst/>
          </a:prstGeom>
          <a:solidFill>
            <a:srgbClr val="FFEC99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l">
              <a:lnSpc>
                <a:spcPct val="90000"/>
              </a:lnSpc>
              <a:spcBef>
                <a:spcPct val="20000"/>
              </a:spcBef>
            </a:pPr>
            <a:endParaRPr lang="it-IT" sz="2600" b="1">
              <a:solidFill>
                <a:schemeClr val="bg1"/>
              </a:solidFill>
              <a:latin typeface="Arial Narrow" pitchFamily="34" charset="0"/>
            </a:endParaRPr>
          </a:p>
        </p:txBody>
      </p:sp>
      <p:graphicFrame>
        <p:nvGraphicFramePr>
          <p:cNvPr id="6" name="Object 21"/>
          <p:cNvGraphicFramePr>
            <a:graphicFrameLocks noChangeAspect="1"/>
          </p:cNvGraphicFramePr>
          <p:nvPr/>
        </p:nvGraphicFramePr>
        <p:xfrm>
          <a:off x="895382" y="685800"/>
          <a:ext cx="7791417" cy="3886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772" name="Immagine bitmap" r:id="rId3" imgW="6009524" imgH="3362794" progId="PBrush">
                  <p:embed/>
                </p:oleObj>
              </mc:Choice>
              <mc:Fallback>
                <p:oleObj name="Immagine bitmap" r:id="rId3" imgW="6009524" imgH="3362794" progId="PBrush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5382" y="685800"/>
                        <a:ext cx="7791417" cy="3886200"/>
                      </a:xfrm>
                      <a:prstGeom prst="rect">
                        <a:avLst/>
                      </a:prstGeom>
                      <a:noFill/>
                      <a:ln w="57150">
                        <a:solidFill>
                          <a:srgbClr val="FFB163"/>
                        </a:solidFill>
                        <a:miter lim="800000"/>
                        <a:headEnd/>
                        <a:tailEnd/>
                      </a:ln>
                      <a:effectLst>
                        <a:outerShdw dist="200805" dir="17306097" algn="ctr" rotWithShape="0">
                          <a:schemeClr val="bg2"/>
                        </a:outerShdw>
                      </a:effectLst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22"/>
          <p:cNvSpPr>
            <a:spLocks noChangeArrowheads="1"/>
          </p:cNvSpPr>
          <p:nvPr/>
        </p:nvSpPr>
        <p:spPr bwMode="auto">
          <a:xfrm>
            <a:off x="323528" y="4876800"/>
            <a:ext cx="8820472" cy="2166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it-IT" b="1" i="1">
                <a:solidFill>
                  <a:srgbClr val="800000"/>
                </a:solidFill>
                <a:latin typeface="Verdana" pitchFamily="34" charset="0"/>
              </a:rPr>
              <a:t>“ Io sono un viaggiatore in viaggio da questa vita alla prossima e in questo viaggio ho bisogno </a:t>
            </a: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it-IT" b="1" i="1">
                <a:solidFill>
                  <a:srgbClr val="800000"/>
                </a:solidFill>
                <a:latin typeface="Verdana" pitchFamily="34" charset="0"/>
              </a:rPr>
              <a:t>   di un luogo in cui essere curato ed assistito e possa essere me stesso” 			</a:t>
            </a:r>
            <a:r>
              <a:rPr lang="it-IT" sz="1800" b="1" i="1">
                <a:solidFill>
                  <a:schemeClr val="bg2"/>
                </a:solidFill>
                <a:latin typeface="Verdana" pitchFamily="34" charset="0"/>
              </a:rPr>
              <a:t>(N. Hadlock)</a:t>
            </a:r>
            <a:endParaRPr lang="it-IT" sz="2600" b="1">
              <a:solidFill>
                <a:schemeClr val="bg2"/>
              </a:solidFill>
              <a:latin typeface="Arial Narrow" pitchFamily="34" charset="0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endParaRPr lang="it-IT" sz="2600" b="1">
              <a:solidFill>
                <a:schemeClr val="bg2"/>
              </a:solidFill>
              <a:latin typeface="Arial Narrow" pitchFamily="34" charset="0"/>
            </a:endParaRPr>
          </a:p>
        </p:txBody>
      </p:sp>
      <p:sp>
        <p:nvSpPr>
          <p:cNvPr id="8" name="Rectangle 26"/>
          <p:cNvSpPr>
            <a:spLocks noChangeArrowheads="1"/>
          </p:cNvSpPr>
          <p:nvPr/>
        </p:nvSpPr>
        <p:spPr bwMode="auto">
          <a:xfrm flipV="1">
            <a:off x="892686" y="6553200"/>
            <a:ext cx="7717913" cy="76200"/>
          </a:xfrm>
          <a:prstGeom prst="rect">
            <a:avLst/>
          </a:prstGeom>
          <a:solidFill>
            <a:srgbClr val="FFB163"/>
          </a:solidFill>
          <a:ln w="9525">
            <a:solidFill>
              <a:srgbClr val="FFB163"/>
            </a:solidFill>
            <a:miter lim="800000"/>
            <a:headEnd/>
            <a:tailEnd/>
          </a:ln>
          <a:effectLst>
            <a:outerShdw dist="107763" dir="81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it-IT"/>
          </a:p>
        </p:txBody>
      </p:sp>
      <p:graphicFrame>
        <p:nvGraphicFramePr>
          <p:cNvPr id="9" name="Object 27"/>
          <p:cNvGraphicFramePr>
            <a:graphicFrameLocks noChangeAspect="1"/>
          </p:cNvGraphicFramePr>
          <p:nvPr/>
        </p:nvGraphicFramePr>
        <p:xfrm>
          <a:off x="213174" y="152400"/>
          <a:ext cx="1656901" cy="175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773" name="Fotografia Photo Editor" r:id="rId5" imgW="5172797" imgH="5047619" progId="">
                  <p:embed/>
                </p:oleObj>
              </mc:Choice>
              <mc:Fallback>
                <p:oleObj name="Fotografia Photo Editor" r:id="rId5" imgW="5172797" imgH="5047619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174" y="152400"/>
                        <a:ext cx="1656901" cy="1752600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bg2"/>
                        </a:solidFill>
                        <a:miter lim="800000"/>
                        <a:headEnd/>
                        <a:tailEnd/>
                      </a:ln>
                      <a:effectLst>
                        <a:outerShdw dist="107763" dir="8100000" algn="ctr" rotWithShape="0">
                          <a:schemeClr val="bg2"/>
                        </a:outerShdw>
                      </a:effectLst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9B9D1-D9B1-4975-B43A-46FC979EDA32}" type="slidenum">
              <a:rPr lang="it-IT" smtClean="0"/>
              <a:pPr/>
              <a:t>3</a:t>
            </a:fld>
            <a:endParaRPr lang="it-IT" sz="140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600200" y="990600"/>
            <a:ext cx="5562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endParaRPr lang="it-IT" sz="4400">
              <a:solidFill>
                <a:schemeClr val="tx2"/>
              </a:solidFill>
            </a:endParaRPr>
          </a:p>
        </p:txBody>
      </p:sp>
      <p:pic>
        <p:nvPicPr>
          <p:cNvPr id="4" name="Picture 3" descr="C:\Documents and Settings\Giacomo\Desktop\Foto\panorama con cas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9B9D1-D9B1-4975-B43A-46FC979EDA32}" type="slidenum">
              <a:rPr lang="it-IT" smtClean="0">
                <a:latin typeface="+mj-lt"/>
              </a:rPr>
              <a:pPr/>
              <a:t>4</a:t>
            </a:fld>
            <a:endParaRPr lang="it-IT" sz="1400">
              <a:latin typeface="+mj-lt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14405" y="761256"/>
            <a:ext cx="8343795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it-IT" sz="3200" dirty="0">
                <a:solidFill>
                  <a:schemeClr val="tx2"/>
                </a:solidFill>
                <a:latin typeface="+mj-lt"/>
              </a:rPr>
              <a:t>  </a:t>
            </a:r>
            <a:r>
              <a:rPr lang="it-IT" sz="2800" dirty="0" smtClean="0">
                <a:solidFill>
                  <a:srgbClr val="C00000"/>
                </a:solidFill>
                <a:latin typeface="+mj-lt"/>
              </a:rPr>
              <a:t>Perché un hospice?</a:t>
            </a:r>
          </a:p>
          <a:p>
            <a:pPr algn="ctr"/>
            <a:r>
              <a:rPr lang="it-IT" sz="320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it-IT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Condizioni per mantenere </a:t>
            </a:r>
            <a:br>
              <a:rPr lang="it-IT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</a:br>
            <a:r>
              <a:rPr lang="it-IT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                            un malato a domicilio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259632" y="2364432"/>
            <a:ext cx="7198568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Blip>
                <a:blip r:embed="rId2"/>
              </a:buBlip>
            </a:pPr>
            <a:r>
              <a:rPr lang="it-IT" b="1" dirty="0">
                <a:latin typeface="+mj-lt"/>
              </a:rPr>
              <a:t>Assistenza infermieristica adeguata</a:t>
            </a:r>
          </a:p>
          <a:p>
            <a:pPr marL="342900" indent="-342900">
              <a:spcBef>
                <a:spcPct val="20000"/>
              </a:spcBef>
              <a:buFontTx/>
              <a:buBlip>
                <a:blip r:embed="rId2"/>
              </a:buBlip>
            </a:pPr>
            <a:r>
              <a:rPr lang="it-IT" b="1" dirty="0">
                <a:latin typeface="+mj-lt"/>
              </a:rPr>
              <a:t>Disponibilità </a:t>
            </a:r>
            <a:r>
              <a:rPr lang="it-IT" b="1" dirty="0" smtClean="0">
                <a:latin typeface="+mj-lt"/>
              </a:rPr>
              <a:t>e competenza da </a:t>
            </a:r>
            <a:r>
              <a:rPr lang="it-IT" b="1" dirty="0">
                <a:latin typeface="+mj-lt"/>
              </a:rPr>
              <a:t>parte del Medico di famiglia</a:t>
            </a:r>
          </a:p>
          <a:p>
            <a:pPr marL="342900" indent="-342900">
              <a:spcBef>
                <a:spcPct val="20000"/>
              </a:spcBef>
              <a:buFontTx/>
              <a:buBlip>
                <a:blip r:embed="rId2"/>
              </a:buBlip>
            </a:pPr>
            <a:r>
              <a:rPr lang="it-IT" b="1" dirty="0">
                <a:latin typeface="+mj-lt"/>
              </a:rPr>
              <a:t>Buon controllo dei sintomi</a:t>
            </a:r>
          </a:p>
          <a:p>
            <a:pPr marL="342900" indent="-342900">
              <a:spcBef>
                <a:spcPct val="20000"/>
              </a:spcBef>
              <a:buFontTx/>
              <a:buBlip>
                <a:blip r:embed="rId2"/>
              </a:buBlip>
            </a:pPr>
            <a:r>
              <a:rPr lang="it-IT" b="1" dirty="0">
                <a:latin typeface="+mj-lt"/>
              </a:rPr>
              <a:t>Supporto di servizi di Cure Palliative</a:t>
            </a:r>
          </a:p>
          <a:p>
            <a:pPr marL="342900" indent="-342900">
              <a:spcBef>
                <a:spcPct val="20000"/>
              </a:spcBef>
              <a:buFontTx/>
              <a:buBlip>
                <a:blip r:embed="rId2"/>
              </a:buBlip>
            </a:pPr>
            <a:r>
              <a:rPr lang="it-IT" b="1" dirty="0">
                <a:latin typeface="+mj-lt"/>
              </a:rPr>
              <a:t>Sostegno economico</a:t>
            </a:r>
          </a:p>
          <a:p>
            <a:pPr marL="342900" indent="-342900">
              <a:spcBef>
                <a:spcPct val="20000"/>
              </a:spcBef>
              <a:buFontTx/>
              <a:buBlip>
                <a:blip r:embed="rId2"/>
              </a:buBlip>
            </a:pPr>
            <a:r>
              <a:rPr lang="it-IT" b="1" dirty="0">
                <a:latin typeface="+mj-lt"/>
              </a:rPr>
              <a:t>Ma </a:t>
            </a:r>
            <a:r>
              <a:rPr lang="it-IT" b="1" dirty="0" err="1">
                <a:latin typeface="+mj-lt"/>
              </a:rPr>
              <a:t>soprattutto…</a:t>
            </a:r>
            <a:r>
              <a:rPr lang="it-IT" b="1" dirty="0" err="1">
                <a:solidFill>
                  <a:srgbClr val="CC3300"/>
                </a:solidFill>
                <a:latin typeface="+mj-lt"/>
              </a:rPr>
              <a:t>una</a:t>
            </a:r>
            <a:r>
              <a:rPr lang="it-IT" b="1" dirty="0">
                <a:solidFill>
                  <a:srgbClr val="CC3300"/>
                </a:solidFill>
                <a:latin typeface="+mj-lt"/>
              </a:rPr>
              <a:t> famiglia</a:t>
            </a:r>
          </a:p>
          <a:p>
            <a:pPr marL="342900" indent="-342900">
              <a:spcBef>
                <a:spcPct val="20000"/>
              </a:spcBef>
              <a:buFontTx/>
              <a:buBlip>
                <a:blip r:embed="rId2"/>
              </a:buBlip>
            </a:pPr>
            <a:r>
              <a:rPr lang="it-IT" b="1" dirty="0">
                <a:latin typeface="+mj-lt"/>
              </a:rPr>
              <a:t>E una famiglia che sappia “reggere”!</a:t>
            </a:r>
          </a:p>
          <a:p>
            <a:pPr marL="342900" indent="-342900">
              <a:spcBef>
                <a:spcPct val="20000"/>
              </a:spcBef>
              <a:buFontTx/>
              <a:buBlip>
                <a:blip r:embed="rId2"/>
              </a:buBlip>
            </a:pPr>
            <a:r>
              <a:rPr lang="it-IT" b="1" dirty="0">
                <a:latin typeface="+mj-lt"/>
              </a:rPr>
              <a:t>Servizi di reperibilità/assistenza anche </a:t>
            </a:r>
            <a:r>
              <a:rPr lang="it-IT" b="1" dirty="0" smtClean="0">
                <a:latin typeface="+mj-lt"/>
              </a:rPr>
              <a:t>festivi e  notturni</a:t>
            </a:r>
            <a:endParaRPr lang="it-IT" b="1" dirty="0">
              <a:latin typeface="+mj-lt"/>
            </a:endParaRPr>
          </a:p>
          <a:p>
            <a:pPr marL="342900" indent="-342900">
              <a:spcBef>
                <a:spcPct val="20000"/>
              </a:spcBef>
              <a:buFontTx/>
              <a:buBlip>
                <a:blip r:embed="rId2"/>
              </a:buBlip>
            </a:pPr>
            <a:endParaRPr lang="it-IT" b="1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95B31-7E6D-4811-BE39-5EB8DF5040E2}" type="slidenum">
              <a:rPr lang="it-IT">
                <a:latin typeface="+mj-lt"/>
              </a:rPr>
              <a:pPr/>
              <a:t>5</a:t>
            </a:fld>
            <a:endParaRPr lang="it-IT" sz="1400">
              <a:latin typeface="+mj-lt"/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2743200" y="980728"/>
            <a:ext cx="6400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it-IT" sz="2800" dirty="0" smtClean="0">
                <a:solidFill>
                  <a:srgbClr val="C00000"/>
                </a:solidFill>
              </a:rPr>
              <a:t>Perché un hospice? </a:t>
            </a:r>
          </a:p>
          <a:p>
            <a:r>
              <a:rPr kumimoji="0" lang="it-IT" sz="3200" dirty="0" smtClean="0">
                <a:solidFill>
                  <a:srgbClr val="6600CC"/>
                </a:solidFill>
                <a:latin typeface="+mj-lt"/>
              </a:rPr>
              <a:t>IPOTESI </a:t>
            </a:r>
            <a:r>
              <a:rPr kumimoji="0" lang="it-IT" sz="3200" dirty="0" err="1">
                <a:solidFill>
                  <a:srgbClr val="6600CC"/>
                </a:solidFill>
                <a:latin typeface="+mj-lt"/>
              </a:rPr>
              <a:t>DI</a:t>
            </a:r>
            <a:r>
              <a:rPr kumimoji="0" lang="it-IT" sz="3200" dirty="0">
                <a:solidFill>
                  <a:srgbClr val="6600CC"/>
                </a:solidFill>
                <a:latin typeface="+mj-lt"/>
              </a:rPr>
              <a:t> FONDO</a:t>
            </a:r>
            <a:r>
              <a:rPr kumimoji="0" lang="it-IT" sz="3200" b="1" dirty="0">
                <a:solidFill>
                  <a:srgbClr val="0000CC"/>
                </a:solidFill>
                <a:latin typeface="+mj-lt"/>
              </a:rPr>
              <a:t>	</a:t>
            </a:r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1043608" y="2132856"/>
            <a:ext cx="7947992" cy="4725144"/>
          </a:xfrm>
          <a:prstGeom prst="rect">
            <a:avLst/>
          </a:prstGeom>
          <a:solidFill>
            <a:srgbClr val="F7EFCB"/>
          </a:solidFill>
          <a:ln w="28575">
            <a:solidFill>
              <a:schemeClr val="bg2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/>
          <a:lstStyle/>
          <a:p>
            <a:pPr marL="342900" indent="-342900" algn="ctr">
              <a:lnSpc>
                <a:spcPct val="90000"/>
              </a:lnSpc>
              <a:spcBef>
                <a:spcPct val="20000"/>
              </a:spcBef>
              <a:buClr>
                <a:srgbClr val="A50021"/>
              </a:buClr>
              <a:buSzPct val="75000"/>
              <a:buFont typeface="Wingdings" pitchFamily="2" charset="2"/>
              <a:buNone/>
            </a:pPr>
            <a:r>
              <a:rPr kumimoji="0" lang="it-IT" sz="2800" dirty="0">
                <a:solidFill>
                  <a:srgbClr val="000000"/>
                </a:solidFill>
                <a:latin typeface="+mj-lt"/>
              </a:rPr>
              <a:t>Il </a:t>
            </a:r>
            <a:r>
              <a:rPr kumimoji="0" lang="it-IT" sz="2800" b="1" u="sng" dirty="0">
                <a:solidFill>
                  <a:srgbClr val="000000"/>
                </a:solidFill>
                <a:latin typeface="+mj-lt"/>
              </a:rPr>
              <a:t>bisogno</a:t>
            </a:r>
            <a:r>
              <a:rPr kumimoji="0" lang="it-IT" sz="2800" dirty="0">
                <a:solidFill>
                  <a:srgbClr val="000000"/>
                </a:solidFill>
                <a:latin typeface="+mj-lt"/>
              </a:rPr>
              <a:t> più importante</a:t>
            </a:r>
          </a:p>
          <a:p>
            <a:pPr marL="342900" indent="-342900" algn="ctr">
              <a:lnSpc>
                <a:spcPct val="90000"/>
              </a:lnSpc>
              <a:spcBef>
                <a:spcPct val="20000"/>
              </a:spcBef>
              <a:buClr>
                <a:srgbClr val="A50021"/>
              </a:buClr>
              <a:buSzPct val="75000"/>
              <a:buFont typeface="Wingdings" pitchFamily="2" charset="2"/>
              <a:buNone/>
            </a:pPr>
            <a:r>
              <a:rPr kumimoji="0" lang="it-IT" sz="2800" dirty="0">
                <a:solidFill>
                  <a:srgbClr val="000000"/>
                </a:solidFill>
                <a:latin typeface="+mj-lt"/>
              </a:rPr>
              <a:t>del malato oncologico</a:t>
            </a:r>
          </a:p>
          <a:p>
            <a:pPr marL="342900" indent="-342900" algn="ctr">
              <a:lnSpc>
                <a:spcPct val="90000"/>
              </a:lnSpc>
              <a:spcBef>
                <a:spcPct val="20000"/>
              </a:spcBef>
              <a:buClr>
                <a:srgbClr val="A50021"/>
              </a:buClr>
              <a:buSzPct val="75000"/>
              <a:buFont typeface="Wingdings" pitchFamily="2" charset="2"/>
              <a:buNone/>
            </a:pPr>
            <a:r>
              <a:rPr kumimoji="0" lang="it-IT" sz="2800" dirty="0">
                <a:solidFill>
                  <a:srgbClr val="000000"/>
                </a:solidFill>
                <a:latin typeface="+mj-lt"/>
              </a:rPr>
              <a:t> in fase avanzata è di</a:t>
            </a:r>
          </a:p>
          <a:p>
            <a:pPr marL="342900" indent="-342900" algn="ctr">
              <a:lnSpc>
                <a:spcPct val="90000"/>
              </a:lnSpc>
              <a:spcBef>
                <a:spcPct val="20000"/>
              </a:spcBef>
              <a:buClr>
                <a:srgbClr val="A50021"/>
              </a:buClr>
              <a:buSzPct val="75000"/>
              <a:buFont typeface="Wingdings" pitchFamily="2" charset="2"/>
              <a:buNone/>
            </a:pPr>
            <a:r>
              <a:rPr kumimoji="0" lang="it-IT" sz="2800" dirty="0">
                <a:solidFill>
                  <a:srgbClr val="000000"/>
                </a:solidFill>
                <a:latin typeface="+mj-lt"/>
              </a:rPr>
              <a:t> </a:t>
            </a:r>
            <a:r>
              <a:rPr kumimoji="0" lang="it-IT" sz="2800" b="1" dirty="0">
                <a:solidFill>
                  <a:srgbClr val="000000"/>
                </a:solidFill>
                <a:latin typeface="+mj-lt"/>
              </a:rPr>
              <a:t>essere </a:t>
            </a:r>
            <a:r>
              <a:rPr kumimoji="0" lang="it-IT" sz="2800" b="1" u="sng" dirty="0">
                <a:solidFill>
                  <a:srgbClr val="000000"/>
                </a:solidFill>
                <a:latin typeface="+mj-lt"/>
              </a:rPr>
              <a:t>preso in cura globalmente</a:t>
            </a:r>
            <a:r>
              <a:rPr kumimoji="0" lang="it-IT" sz="2800" dirty="0" smtClean="0">
                <a:solidFill>
                  <a:srgbClr val="000000"/>
                </a:solidFill>
                <a:latin typeface="+mj-lt"/>
              </a:rPr>
              <a:t>,</a:t>
            </a:r>
          </a:p>
          <a:p>
            <a:pPr marL="342900" indent="-342900" algn="ctr">
              <a:lnSpc>
                <a:spcPct val="90000"/>
              </a:lnSpc>
              <a:spcBef>
                <a:spcPct val="20000"/>
              </a:spcBef>
              <a:buClr>
                <a:srgbClr val="A50021"/>
              </a:buClr>
              <a:buSzPct val="75000"/>
            </a:pPr>
            <a:r>
              <a:rPr lang="it-IT" sz="2800" dirty="0" smtClean="0">
                <a:solidFill>
                  <a:srgbClr val="000000"/>
                </a:solidFill>
                <a:latin typeface="+mj-lt"/>
              </a:rPr>
              <a:t>(approccio olistico e sistemico)</a:t>
            </a:r>
          </a:p>
          <a:p>
            <a:pPr marL="342900" indent="-342900" algn="ctr">
              <a:lnSpc>
                <a:spcPct val="90000"/>
              </a:lnSpc>
              <a:spcBef>
                <a:spcPct val="20000"/>
              </a:spcBef>
              <a:buClr>
                <a:srgbClr val="A50021"/>
              </a:buClr>
              <a:buSzPct val="75000"/>
              <a:buFont typeface="Wingdings" pitchFamily="2" charset="2"/>
              <a:buNone/>
            </a:pPr>
            <a:r>
              <a:rPr kumimoji="0" lang="it-IT" sz="2800" dirty="0" smtClean="0">
                <a:solidFill>
                  <a:srgbClr val="000000"/>
                </a:solidFill>
                <a:latin typeface="+mj-lt"/>
              </a:rPr>
              <a:t>come </a:t>
            </a:r>
            <a:r>
              <a:rPr kumimoji="0" lang="it-IT" sz="2800" dirty="0" smtClean="0">
                <a:solidFill>
                  <a:srgbClr val="C00000"/>
                </a:solidFill>
                <a:latin typeface="+mj-lt"/>
              </a:rPr>
              <a:t>persona</a:t>
            </a:r>
            <a:r>
              <a:rPr kumimoji="0" lang="it-IT" sz="2800" dirty="0" smtClean="0">
                <a:solidFill>
                  <a:srgbClr val="000000"/>
                </a:solidFill>
                <a:latin typeface="+mj-lt"/>
              </a:rPr>
              <a:t> (malattia </a:t>
            </a:r>
            <a:r>
              <a:rPr kumimoji="0" lang="it-IT" sz="2800" b="1" dirty="0" smtClean="0">
                <a:solidFill>
                  <a:srgbClr val="000000"/>
                </a:solidFill>
                <a:latin typeface="+mj-lt"/>
              </a:rPr>
              <a:t>&gt; </a:t>
            </a:r>
            <a:r>
              <a:rPr kumimoji="0" lang="it-IT" sz="2800" dirty="0" smtClean="0">
                <a:solidFill>
                  <a:srgbClr val="000000"/>
                </a:solidFill>
                <a:latin typeface="+mj-lt"/>
              </a:rPr>
              <a:t>persona),</a:t>
            </a:r>
            <a:endParaRPr kumimoji="0" lang="it-IT" sz="2800" dirty="0">
              <a:solidFill>
                <a:srgbClr val="000000"/>
              </a:solidFill>
              <a:latin typeface="+mj-lt"/>
            </a:endParaRPr>
          </a:p>
          <a:p>
            <a:pPr marL="342900" indent="-342900" algn="ctr">
              <a:lnSpc>
                <a:spcPct val="90000"/>
              </a:lnSpc>
              <a:spcBef>
                <a:spcPct val="20000"/>
              </a:spcBef>
              <a:buClr>
                <a:srgbClr val="A50021"/>
              </a:buClr>
              <a:buSzPct val="75000"/>
              <a:buFont typeface="Wingdings" pitchFamily="2" charset="2"/>
              <a:buNone/>
            </a:pPr>
            <a:r>
              <a:rPr kumimoji="0" lang="it-IT" sz="2800" b="1" u="sng" dirty="0">
                <a:solidFill>
                  <a:srgbClr val="000000"/>
                </a:solidFill>
                <a:latin typeface="+mj-lt"/>
              </a:rPr>
              <a:t>in modo continuativo</a:t>
            </a:r>
          </a:p>
          <a:p>
            <a:pPr marL="342900" indent="-342900" algn="ctr">
              <a:lnSpc>
                <a:spcPct val="90000"/>
              </a:lnSpc>
              <a:spcBef>
                <a:spcPct val="20000"/>
              </a:spcBef>
              <a:buClr>
                <a:srgbClr val="A50021"/>
              </a:buClr>
              <a:buSzPct val="75000"/>
              <a:buFont typeface="Wingdings" pitchFamily="2" charset="2"/>
              <a:buNone/>
            </a:pPr>
            <a:r>
              <a:rPr kumimoji="0" lang="it-IT" sz="2800" b="1" dirty="0">
                <a:solidFill>
                  <a:srgbClr val="000000"/>
                </a:solidFill>
                <a:latin typeface="+mj-lt"/>
              </a:rPr>
              <a:t> quando la gravità lo richiede </a:t>
            </a:r>
            <a:r>
              <a:rPr kumimoji="0" lang="it-IT" sz="2800" dirty="0">
                <a:solidFill>
                  <a:srgbClr val="000000"/>
                </a:solidFill>
                <a:latin typeface="+mj-lt"/>
              </a:rPr>
              <a:t>(sintomi non </a:t>
            </a:r>
            <a:r>
              <a:rPr kumimoji="0" lang="it-IT" sz="2800" dirty="0" smtClean="0">
                <a:solidFill>
                  <a:srgbClr val="000000"/>
                </a:solidFill>
                <a:latin typeface="+mj-lt"/>
              </a:rPr>
              <a:t>controllati, crisi del paziente e/o della famiglia, accompagnamento alla </a:t>
            </a:r>
            <a:r>
              <a:rPr kumimoji="0" lang="it-IT" sz="2800" dirty="0" err="1" smtClean="0">
                <a:solidFill>
                  <a:srgbClr val="000000"/>
                </a:solidFill>
                <a:latin typeface="+mj-lt"/>
              </a:rPr>
              <a:t>morte…</a:t>
            </a:r>
            <a:r>
              <a:rPr kumimoji="0" lang="it-IT" sz="2800" dirty="0" smtClean="0">
                <a:solidFill>
                  <a:srgbClr val="000000"/>
                </a:solidFill>
                <a:latin typeface="+mj-lt"/>
              </a:rPr>
              <a:t>)</a:t>
            </a:r>
            <a:endParaRPr kumimoji="0" lang="it-IT" sz="2800" dirty="0">
              <a:solidFill>
                <a:srgbClr val="000000"/>
              </a:solidFill>
              <a:latin typeface="+mj-lt"/>
            </a:endParaRPr>
          </a:p>
        </p:txBody>
      </p:sp>
      <p:graphicFrame>
        <p:nvGraphicFramePr>
          <p:cNvPr id="18438" name="Object 6"/>
          <p:cNvGraphicFramePr>
            <a:graphicFrameLocks noChangeAspect="1"/>
          </p:cNvGraphicFramePr>
          <p:nvPr/>
        </p:nvGraphicFramePr>
        <p:xfrm>
          <a:off x="152400" y="0"/>
          <a:ext cx="1717675" cy="175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9" name="Fotografia Photo Editor" r:id="rId3" imgW="5172797" imgH="5047619" progId="">
                  <p:embed/>
                </p:oleObj>
              </mc:Choice>
              <mc:Fallback>
                <p:oleObj name="Fotografia Photo Editor" r:id="rId3" imgW="5172797" imgH="5047619" progId="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0"/>
                        <a:ext cx="1717675" cy="1752600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bg2"/>
                        </a:solidFill>
                        <a:miter lim="800000"/>
                        <a:headEnd/>
                        <a:tailEnd/>
                      </a:ln>
                      <a:effectLst>
                        <a:outerShdw dist="107763" dir="8100000" algn="ctr" rotWithShape="0">
                          <a:schemeClr val="bg2"/>
                        </a:outerShdw>
                      </a:effectLst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9B9D1-D9B1-4975-B43A-46FC979EDA32}" type="slidenum">
              <a:rPr lang="it-IT" smtClean="0"/>
              <a:pPr/>
              <a:t>6</a:t>
            </a:fld>
            <a:endParaRPr lang="it-IT" sz="1400"/>
          </a:p>
        </p:txBody>
      </p:sp>
      <p:sp>
        <p:nvSpPr>
          <p:cNvPr id="3" name="Rectangle 28"/>
          <p:cNvSpPr>
            <a:spLocks noChangeArrowheads="1"/>
          </p:cNvSpPr>
          <p:nvPr/>
        </p:nvSpPr>
        <p:spPr bwMode="auto">
          <a:xfrm>
            <a:off x="2362200" y="762000"/>
            <a:ext cx="1524000" cy="4876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it-IT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304800" y="381000"/>
            <a:ext cx="4267200" cy="5715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it-IT"/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4051300" y="5757863"/>
            <a:ext cx="830263" cy="8715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b">
            <a:spAutoFit/>
          </a:bodyPr>
          <a:lstStyle/>
          <a:p>
            <a:pPr>
              <a:buFontTx/>
              <a:buBlip>
                <a:blip r:embed="rId3"/>
              </a:buBlip>
            </a:pPr>
            <a:r>
              <a:rPr lang="it-IT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4343400" y="-243408"/>
            <a:ext cx="4724400" cy="5420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 defTabSz="896938"/>
            <a:r>
              <a:rPr lang="it-IT" sz="3600" dirty="0" err="1" smtClean="0">
                <a:solidFill>
                  <a:srgbClr val="0000CC"/>
                </a:solidFill>
              </a:rPr>
              <a:t>…percorso</a:t>
            </a:r>
            <a:r>
              <a:rPr lang="it-IT" sz="3600" dirty="0" smtClean="0">
                <a:solidFill>
                  <a:srgbClr val="0000CC"/>
                </a:solidFill>
              </a:rPr>
              <a:t> di </a:t>
            </a:r>
            <a:r>
              <a:rPr lang="it-IT" sz="3600" dirty="0">
                <a:solidFill>
                  <a:srgbClr val="0000CC"/>
                </a:solidFill>
              </a:rPr>
              <a:t>costruzione condivisa</a:t>
            </a:r>
            <a:br>
              <a:rPr lang="it-IT" sz="3600" dirty="0">
                <a:solidFill>
                  <a:srgbClr val="0000CC"/>
                </a:solidFill>
              </a:rPr>
            </a:br>
            <a:r>
              <a:rPr lang="it-IT" sz="3600" dirty="0">
                <a:solidFill>
                  <a:srgbClr val="0000CC"/>
                </a:solidFill>
              </a:rPr>
              <a:t>di un servizio “hospice”</a:t>
            </a:r>
            <a:br>
              <a:rPr lang="it-IT" sz="3600" dirty="0">
                <a:solidFill>
                  <a:srgbClr val="0000CC"/>
                </a:solidFill>
              </a:rPr>
            </a:br>
            <a:r>
              <a:rPr lang="it-IT" sz="3600" dirty="0">
                <a:solidFill>
                  <a:srgbClr val="0000CC"/>
                </a:solidFill>
              </a:rPr>
              <a:t>a responsabilità </a:t>
            </a:r>
            <a:r>
              <a:rPr lang="it-IT" sz="3600" dirty="0" err="1" smtClean="0">
                <a:solidFill>
                  <a:srgbClr val="0000CC"/>
                </a:solidFill>
              </a:rPr>
              <a:t>integrata…</a:t>
            </a:r>
            <a:endParaRPr lang="it-IT" sz="3600" dirty="0" smtClean="0">
              <a:solidFill>
                <a:srgbClr val="0000CC"/>
              </a:solidFill>
            </a:endParaRPr>
          </a:p>
          <a:p>
            <a:pPr algn="ctr" defTabSz="896938"/>
            <a:r>
              <a:rPr lang="it-IT" sz="2800" b="0" dirty="0" smtClean="0">
                <a:solidFill>
                  <a:srgbClr val="0000CC"/>
                </a:solidFill>
                <a:latin typeface="Times New Roman" pitchFamily="18" charset="0"/>
              </a:rPr>
              <a:t>un po’ diverso dagli altri servizi sanitari specie ospedalieri</a:t>
            </a:r>
            <a:endParaRPr lang="it-IT" sz="2800" b="0" dirty="0">
              <a:latin typeface="Times New Roman" pitchFamily="18" charset="0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4724400" y="5638800"/>
            <a:ext cx="4038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r">
              <a:lnSpc>
                <a:spcPct val="100000"/>
              </a:lnSpc>
              <a:spcBef>
                <a:spcPct val="20000"/>
              </a:spcBef>
              <a:buClr>
                <a:schemeClr val="bg2"/>
              </a:buClr>
              <a:buFont typeface="Monotype Sorts" pitchFamily="2" charset="2"/>
              <a:buNone/>
            </a:pPr>
            <a:endParaRPr lang="it-IT" sz="3200" b="0" dirty="0">
              <a:solidFill>
                <a:schemeClr val="tx1"/>
              </a:solidFill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/>
        </p:nvGraphicFramePr>
        <p:xfrm>
          <a:off x="533400" y="1219200"/>
          <a:ext cx="3810000" cy="3992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699" name="Fotografia Photo Editor" r:id="rId4" imgW="5172797" imgH="5047619" progId="">
                  <p:embed/>
                </p:oleObj>
              </mc:Choice>
              <mc:Fallback>
                <p:oleObj name="Fotografia Photo Editor" r:id="rId4" imgW="5172797" imgH="5047619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1219200"/>
                        <a:ext cx="3810000" cy="3992563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609600" y="1219200"/>
            <a:ext cx="36576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it-IT"/>
          </a:p>
        </p:txBody>
      </p:sp>
      <p:sp>
        <p:nvSpPr>
          <p:cNvPr id="10" name="Line 16"/>
          <p:cNvSpPr>
            <a:spLocks noChangeShapeType="1"/>
          </p:cNvSpPr>
          <p:nvPr/>
        </p:nvSpPr>
        <p:spPr bwMode="auto">
          <a:xfrm>
            <a:off x="1447800" y="152400"/>
            <a:ext cx="7391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b"/>
          <a:lstStyle/>
          <a:p>
            <a:endParaRPr lang="it-IT"/>
          </a:p>
        </p:txBody>
      </p:sp>
      <p:sp>
        <p:nvSpPr>
          <p:cNvPr id="11" name="Line 17"/>
          <p:cNvSpPr>
            <a:spLocks noChangeShapeType="1"/>
          </p:cNvSpPr>
          <p:nvPr/>
        </p:nvSpPr>
        <p:spPr bwMode="auto">
          <a:xfrm>
            <a:off x="8839200" y="152400"/>
            <a:ext cx="0" cy="6553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b"/>
          <a:lstStyle/>
          <a:p>
            <a:endParaRPr lang="it-IT"/>
          </a:p>
        </p:txBody>
      </p:sp>
      <p:sp>
        <p:nvSpPr>
          <p:cNvPr id="12" name="Line 19"/>
          <p:cNvSpPr>
            <a:spLocks noChangeShapeType="1"/>
          </p:cNvSpPr>
          <p:nvPr/>
        </p:nvSpPr>
        <p:spPr bwMode="auto">
          <a:xfrm flipH="1">
            <a:off x="1295400" y="6705600"/>
            <a:ext cx="7543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b"/>
          <a:lstStyle/>
          <a:p>
            <a:endParaRPr lang="it-IT"/>
          </a:p>
        </p:txBody>
      </p:sp>
      <p:sp>
        <p:nvSpPr>
          <p:cNvPr id="13" name="Line 23"/>
          <p:cNvSpPr>
            <a:spLocks noChangeShapeType="1"/>
          </p:cNvSpPr>
          <p:nvPr/>
        </p:nvSpPr>
        <p:spPr bwMode="auto">
          <a:xfrm flipV="1">
            <a:off x="1295400" y="6096000"/>
            <a:ext cx="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b"/>
          <a:lstStyle/>
          <a:p>
            <a:endParaRPr lang="it-IT"/>
          </a:p>
        </p:txBody>
      </p:sp>
      <p:sp>
        <p:nvSpPr>
          <p:cNvPr id="14" name="Line 25"/>
          <p:cNvSpPr>
            <a:spLocks noChangeShapeType="1"/>
          </p:cNvSpPr>
          <p:nvPr/>
        </p:nvSpPr>
        <p:spPr bwMode="auto">
          <a:xfrm>
            <a:off x="1447800" y="76200"/>
            <a:ext cx="0" cy="114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b"/>
          <a:lstStyle/>
          <a:p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9B9D1-D9B1-4975-B43A-46FC979EDA32}" type="slidenum">
              <a:rPr lang="it-IT" smtClean="0"/>
              <a:pPr/>
              <a:t>7</a:t>
            </a:fld>
            <a:endParaRPr lang="it-IT" sz="1400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1447800" y="533400"/>
            <a:ext cx="7696200" cy="102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it-IT" sz="3600" b="1" dirty="0">
                <a:solidFill>
                  <a:srgbClr val="C00000"/>
                </a:solidFill>
                <a:latin typeface="+mj-lt"/>
              </a:rPr>
              <a:t>Hospice </a:t>
            </a:r>
            <a:br>
              <a:rPr lang="it-IT" sz="3600" b="1" dirty="0">
                <a:solidFill>
                  <a:srgbClr val="C00000"/>
                </a:solidFill>
                <a:latin typeface="+mj-lt"/>
              </a:rPr>
            </a:br>
            <a:r>
              <a:rPr lang="it-IT" sz="3600" b="1" dirty="0">
                <a:solidFill>
                  <a:srgbClr val="C00000"/>
                </a:solidFill>
                <a:latin typeface="+mj-lt"/>
              </a:rPr>
              <a:t>Casa Madonna dell’Uliveto</a:t>
            </a:r>
            <a:endParaRPr lang="it-IT" sz="36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04800" y="1752600"/>
            <a:ext cx="50292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Blip>
                <a:blip r:embed="rId3"/>
              </a:buBlip>
            </a:pPr>
            <a:r>
              <a:rPr lang="it-IT" sz="2800" dirty="0">
                <a:solidFill>
                  <a:srgbClr val="000000"/>
                </a:solidFill>
                <a:cs typeface="Times New Roman" pitchFamily="18" charset="0"/>
              </a:rPr>
              <a:t>Edificio di proprietà della Diocesi </a:t>
            </a:r>
            <a:r>
              <a:rPr lang="it-IT" sz="2800" b="1" dirty="0">
                <a:solidFill>
                  <a:srgbClr val="000000"/>
                </a:solidFill>
                <a:cs typeface="Times New Roman" pitchFamily="18" charset="0"/>
              </a:rPr>
              <a:t>in uso gratuito</a:t>
            </a:r>
            <a:r>
              <a:rPr lang="it-IT" sz="2800" dirty="0" smtClean="0">
                <a:solidFill>
                  <a:srgbClr val="000000"/>
                </a:solidFill>
                <a:cs typeface="Times New Roman" pitchFamily="18" charset="0"/>
              </a:rPr>
              <a:t>.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Blip>
                <a:blip r:embed="rId3"/>
              </a:buBlip>
            </a:pPr>
            <a:endParaRPr lang="it-IT" sz="800" dirty="0">
              <a:solidFill>
                <a:srgbClr val="000000"/>
              </a:solidFill>
              <a:cs typeface="Times New Roman" pitchFamily="18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Blip>
                <a:blip r:embed="rId3"/>
              </a:buBlip>
            </a:pPr>
            <a:r>
              <a:rPr lang="it-IT" sz="2800" dirty="0">
                <a:solidFill>
                  <a:srgbClr val="000000"/>
                </a:solidFill>
                <a:cs typeface="Times New Roman" pitchFamily="18" charset="0"/>
              </a:rPr>
              <a:t>Gestione da parte della </a:t>
            </a:r>
            <a:r>
              <a:rPr lang="it-IT" sz="2800" b="1" dirty="0">
                <a:solidFill>
                  <a:srgbClr val="000000"/>
                </a:solidFill>
                <a:cs typeface="Times New Roman" pitchFamily="18" charset="0"/>
              </a:rPr>
              <a:t>cooperativa sociale</a:t>
            </a:r>
            <a:r>
              <a:rPr lang="it-IT" sz="2800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it-IT" sz="2800" b="1" dirty="0">
                <a:solidFill>
                  <a:srgbClr val="000000"/>
                </a:solidFill>
                <a:cs typeface="Times New Roman" pitchFamily="18" charset="0"/>
              </a:rPr>
              <a:t>non profit</a:t>
            </a:r>
            <a:r>
              <a:rPr lang="it-IT" sz="2800" dirty="0">
                <a:solidFill>
                  <a:srgbClr val="000000"/>
                </a:solidFill>
                <a:cs typeface="Times New Roman" pitchFamily="18" charset="0"/>
              </a:rPr>
              <a:t> “Madonna dell’Uliveto</a:t>
            </a:r>
            <a:r>
              <a:rPr lang="it-IT" sz="2800" dirty="0" smtClean="0">
                <a:solidFill>
                  <a:srgbClr val="000000"/>
                </a:solidFill>
                <a:cs typeface="Times New Roman" pitchFamily="18" charset="0"/>
              </a:rPr>
              <a:t>”.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Blip>
                <a:blip r:embed="rId3"/>
              </a:buBlip>
            </a:pPr>
            <a:endParaRPr lang="it-IT" sz="800" dirty="0">
              <a:solidFill>
                <a:srgbClr val="000000"/>
              </a:solidFill>
              <a:cs typeface="Times New Roman" pitchFamily="18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Blip>
                <a:blip r:embed="rId3"/>
              </a:buBlip>
            </a:pPr>
            <a:r>
              <a:rPr lang="it-IT" sz="2800" b="1" dirty="0">
                <a:solidFill>
                  <a:srgbClr val="000000"/>
                </a:solidFill>
                <a:cs typeface="Times New Roman" pitchFamily="18" charset="0"/>
              </a:rPr>
              <a:t>Fondazione ONLUS per la raccolta di fondi</a:t>
            </a:r>
            <a:r>
              <a:rPr lang="it-IT" sz="2800" dirty="0">
                <a:solidFill>
                  <a:srgbClr val="000000"/>
                </a:solidFill>
                <a:cs typeface="Times New Roman" pitchFamily="18" charset="0"/>
              </a:rPr>
              <a:t> per la ristrutturazione</a:t>
            </a:r>
            <a:r>
              <a:rPr lang="it-IT" sz="2800" dirty="0" smtClean="0">
                <a:solidFill>
                  <a:srgbClr val="000000"/>
                </a:solidFill>
                <a:cs typeface="Times New Roman" pitchFamily="18" charset="0"/>
              </a:rPr>
              <a:t>.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Blip>
                <a:blip r:embed="rId3"/>
              </a:buBlip>
            </a:pPr>
            <a:endParaRPr lang="it-IT" sz="800" dirty="0">
              <a:solidFill>
                <a:srgbClr val="000000"/>
              </a:solidFill>
              <a:cs typeface="Times New Roman" pitchFamily="18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Blip>
                <a:blip r:embed="rId3"/>
              </a:buBlip>
            </a:pPr>
            <a:r>
              <a:rPr lang="it-IT" sz="2800" b="1" dirty="0">
                <a:solidFill>
                  <a:srgbClr val="00140B"/>
                </a:solidFill>
                <a:cs typeface="Times New Roman" pitchFamily="18" charset="0"/>
              </a:rPr>
              <a:t>Convenzione con l’AUSL</a:t>
            </a:r>
            <a:r>
              <a:rPr lang="it-IT" sz="2800" dirty="0">
                <a:solidFill>
                  <a:srgbClr val="00140B"/>
                </a:solidFill>
                <a:cs typeface="Times New Roman" pitchFamily="18" charset="0"/>
              </a:rPr>
              <a:t> di Reggio E. per la copertura dei costi di gestione </a:t>
            </a:r>
            <a:r>
              <a:rPr lang="it-IT" sz="2800" dirty="0" smtClean="0">
                <a:solidFill>
                  <a:srgbClr val="00140B"/>
                </a:solidFill>
                <a:cs typeface="Times New Roman" pitchFamily="18" charset="0"/>
              </a:rPr>
              <a:t>(circa 65%).</a:t>
            </a:r>
            <a:endParaRPr lang="it-IT" sz="2800" dirty="0">
              <a:solidFill>
                <a:srgbClr val="000000"/>
              </a:solidFill>
              <a:cs typeface="Times New Roman" pitchFamily="18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Blip>
                <a:blip r:embed="rId3"/>
              </a:buBlip>
            </a:pPr>
            <a:endParaRPr lang="it-IT" dirty="0">
              <a:solidFill>
                <a:srgbClr val="00140B"/>
              </a:solidFill>
              <a:latin typeface="Verdana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Blip>
                <a:blip r:embed="rId3"/>
              </a:buBlip>
            </a:pPr>
            <a:endParaRPr lang="it-IT" b="1" dirty="0">
              <a:latin typeface="Arial Narrow" pitchFamily="34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5334000" y="1752600"/>
            <a:ext cx="3810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Blip>
                <a:blip r:embed="rId3"/>
              </a:buBlip>
            </a:pPr>
            <a:r>
              <a:rPr lang="it-IT" sz="2800" b="1" dirty="0">
                <a:solidFill>
                  <a:srgbClr val="00140B"/>
                </a:solidFill>
                <a:cs typeface="Times New Roman" pitchFamily="18" charset="0"/>
              </a:rPr>
              <a:t>Assistenza gratuita</a:t>
            </a:r>
            <a:r>
              <a:rPr lang="it-IT" sz="2800" dirty="0">
                <a:solidFill>
                  <a:srgbClr val="00140B"/>
                </a:solidFill>
                <a:cs typeface="Times New Roman" pitchFamily="18" charset="0"/>
              </a:rPr>
              <a:t> per i malati.</a:t>
            </a:r>
            <a:endParaRPr lang="it-IT" sz="2800" dirty="0">
              <a:cs typeface="Times New Roman" pitchFamily="18" charset="0"/>
            </a:endParaRPr>
          </a:p>
        </p:txBody>
      </p:sp>
      <p:graphicFrame>
        <p:nvGraphicFramePr>
          <p:cNvPr id="6" name="Object 6"/>
          <p:cNvGraphicFramePr>
            <a:graphicFrameLocks noChangeAspect="1"/>
          </p:cNvGraphicFramePr>
          <p:nvPr/>
        </p:nvGraphicFramePr>
        <p:xfrm>
          <a:off x="5489575" y="2971800"/>
          <a:ext cx="3349625" cy="342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44" name="Immagine bitmap" r:id="rId4" imgW="2943636" imgH="3247619" progId="PBrush">
                  <p:embed/>
                </p:oleObj>
              </mc:Choice>
              <mc:Fallback>
                <p:oleObj name="Immagine bitmap" r:id="rId4" imgW="2943636" imgH="3247619" progId="PBrush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89575" y="2971800"/>
                        <a:ext cx="3349625" cy="3429000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7"/>
          <p:cNvGraphicFramePr>
            <a:graphicFrameLocks noChangeAspect="1"/>
          </p:cNvGraphicFramePr>
          <p:nvPr/>
        </p:nvGraphicFramePr>
        <p:xfrm>
          <a:off x="487363" y="76200"/>
          <a:ext cx="1493837" cy="152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45" name="Fotografia Photo Editor" r:id="rId6" imgW="5172797" imgH="5047619" progId="">
                  <p:embed/>
                </p:oleObj>
              </mc:Choice>
              <mc:Fallback>
                <p:oleObj name="Fotografia Photo Editor" r:id="rId6" imgW="5172797" imgH="5047619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363" y="76200"/>
                        <a:ext cx="1493837" cy="1524000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bg2"/>
                        </a:solidFill>
                        <a:miter lim="800000"/>
                        <a:headEnd/>
                        <a:tailEnd/>
                      </a:ln>
                      <a:effectLst>
                        <a:outerShdw dist="107763" dir="8100000" algn="ctr" rotWithShape="0">
                          <a:schemeClr val="bg2"/>
                        </a:outerShdw>
                      </a:effectLst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5486400" y="6330950"/>
            <a:ext cx="3352800" cy="5270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it-IT" sz="1400" b="1">
                <a:solidFill>
                  <a:srgbClr val="996633"/>
                </a:solidFill>
                <a:latin typeface="Verdana" pitchFamily="34" charset="0"/>
              </a:rPr>
              <a:t>Attività assistenziale dal 19/03/2001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9B9D1-D9B1-4975-B43A-46FC979EDA32}" type="slidenum">
              <a:rPr lang="it-IT" smtClean="0"/>
              <a:pPr/>
              <a:t>8</a:t>
            </a:fld>
            <a:endParaRPr lang="it-IT" sz="1400"/>
          </a:p>
        </p:txBody>
      </p:sp>
      <p:pic>
        <p:nvPicPr>
          <p:cNvPr id="143362" name="Picture 2" descr="F:\Comunicazione\FOTO\aerea_028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9106"/>
            <a:ext cx="9144000" cy="6079787"/>
          </a:xfrm>
          <a:prstGeom prst="rect">
            <a:avLst/>
          </a:prstGeom>
          <a:noFill/>
        </p:spPr>
      </p:pic>
      <p:sp>
        <p:nvSpPr>
          <p:cNvPr id="4" name="CasellaDiTesto 3"/>
          <p:cNvSpPr txBox="1"/>
          <p:nvPr/>
        </p:nvSpPr>
        <p:spPr>
          <a:xfrm>
            <a:off x="611560" y="6423719"/>
            <a:ext cx="78604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err="1" smtClean="0"/>
              <a:t>Montericco</a:t>
            </a:r>
            <a:r>
              <a:rPr lang="it-IT" dirty="0" smtClean="0"/>
              <a:t> di Albinea Hospice e Chiesa S. Maria dell’Oliveto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9B9D1-D9B1-4975-B43A-46FC979EDA32}" type="slidenum">
              <a:rPr lang="it-IT" smtClean="0">
                <a:latin typeface="+mj-lt"/>
              </a:rPr>
              <a:pPr/>
              <a:t>9</a:t>
            </a:fld>
            <a:endParaRPr lang="it-IT" sz="1400">
              <a:latin typeface="+mj-lt"/>
            </a:endParaRPr>
          </a:p>
        </p:txBody>
      </p:sp>
      <p:graphicFrame>
        <p:nvGraphicFramePr>
          <p:cNvPr id="3" name="Object 5"/>
          <p:cNvGraphicFramePr>
            <a:graphicFrameLocks noChangeAspect="1"/>
          </p:cNvGraphicFramePr>
          <p:nvPr/>
        </p:nvGraphicFramePr>
        <p:xfrm>
          <a:off x="0" y="2779751"/>
          <a:ext cx="3203848" cy="3117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747" name="Fotografia Photo Editor" r:id="rId3" imgW="5172797" imgH="5047619" progId="">
                  <p:embed/>
                </p:oleObj>
              </mc:Choice>
              <mc:Fallback>
                <p:oleObj name="Fotografia Photo Editor" r:id="rId3" imgW="5172797" imgH="5047619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2779751"/>
                        <a:ext cx="3203848" cy="31178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990600" y="989856"/>
            <a:ext cx="7469832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Centro residenziale di Cure Palliative - Hospice </a:t>
            </a:r>
            <a:r>
              <a:rPr kumimoji="0" lang="it-IT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it-IT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it-IT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“</a:t>
            </a:r>
            <a:r>
              <a:rPr kumimoji="0" lang="it-IT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Casa</a:t>
            </a:r>
            <a:r>
              <a:rPr kumimoji="0" lang="it-IT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Madonna dell’Uliveto”</a:t>
            </a:r>
            <a:endParaRPr kumimoji="0" lang="it-IT" sz="44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Rectangle 4"/>
          <p:cNvSpPr txBox="1">
            <a:spLocks noChangeArrowheads="1"/>
          </p:cNvSpPr>
          <p:nvPr/>
        </p:nvSpPr>
        <p:spPr>
          <a:xfrm>
            <a:off x="3275856" y="2270720"/>
            <a:ext cx="6264696" cy="4038600"/>
          </a:xfrm>
          <a:prstGeom prst="rect">
            <a:avLst/>
          </a:prstGeom>
        </p:spPr>
        <p:txBody>
          <a:bodyPr/>
          <a:lstStyle/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A50021"/>
              </a:buClr>
              <a:buSzPct val="75000"/>
              <a:buFont typeface="Monotype Sorts" pitchFamily="2" charset="2"/>
              <a:buNone/>
              <a:tabLst/>
              <a:defRPr/>
            </a:pPr>
            <a:r>
              <a:rPr kumimoji="0" lang="it-IT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Co-fondatrice e </a:t>
            </a:r>
            <a:r>
              <a:rPr kumimoji="0" lang="it-IT" sz="2400" b="1" u="sng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Presidente </a:t>
            </a:r>
            <a:r>
              <a:rPr kumimoji="0" lang="it-IT" sz="2400" b="1" u="sng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coop.sociale</a:t>
            </a:r>
            <a:endParaRPr kumimoji="0" lang="it-IT" sz="2400" b="1" u="sng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A50021"/>
              </a:buClr>
              <a:buSzPct val="75000"/>
              <a:buFont typeface="Monotype Sorts" pitchFamily="2" charset="2"/>
              <a:buNone/>
              <a:tabLst/>
              <a:defRPr/>
            </a:pPr>
            <a:r>
              <a:rPr kumimoji="0" lang="it-IT" b="1" kern="0" dirty="0" smtClean="0">
                <a:solidFill>
                  <a:srgbClr val="000000"/>
                </a:solidFill>
                <a:latin typeface="+mj-lt"/>
              </a:rPr>
              <a:t>	</a:t>
            </a:r>
            <a:r>
              <a:rPr kumimoji="0" lang="it-IT" b="1" u="sng" kern="0" dirty="0" smtClean="0">
                <a:solidFill>
                  <a:srgbClr val="C00000"/>
                </a:solidFill>
                <a:latin typeface="+mj-lt"/>
              </a:rPr>
              <a:t>Assistente Sociale</a:t>
            </a:r>
            <a:endParaRPr kumimoji="0" lang="it-IT" sz="2400" b="1" u="sng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A50021"/>
              </a:buClr>
              <a:buSzPct val="75000"/>
              <a:buFont typeface="Monotype Sorts" pitchFamily="2" charset="2"/>
              <a:buNone/>
              <a:tabLst/>
              <a:defRPr/>
            </a:pPr>
            <a:endParaRPr kumimoji="0" lang="it-IT" sz="20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A50021"/>
              </a:buClr>
              <a:buSzPct val="75000"/>
              <a:buFont typeface="Monotype Sorts" pitchFamily="2" charset="2"/>
              <a:buBlip>
                <a:blip r:embed="rId5"/>
              </a:buBlip>
              <a:tabLst/>
              <a:defRPr/>
            </a:pPr>
            <a:r>
              <a:rPr kumimoji="0" lang="it-IT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nucleo portante:</a:t>
            </a:r>
          </a:p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A50021"/>
              </a:buClr>
              <a:buSzPct val="75000"/>
              <a:buFont typeface="Monotype Sorts" pitchFamily="2" charset="2"/>
              <a:buNone/>
              <a:tabLst/>
              <a:defRPr/>
            </a:pPr>
            <a:r>
              <a:rPr kumimoji="0" lang="it-IT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	l’équipe assistenziale</a:t>
            </a:r>
          </a:p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A50021"/>
              </a:buClr>
              <a:buSzPct val="75000"/>
              <a:buFont typeface="Monotype Sorts" pitchFamily="2" charset="2"/>
              <a:buNone/>
              <a:tabLst/>
              <a:defRPr/>
            </a:pPr>
            <a:endParaRPr kumimoji="0" lang="it-IT" sz="20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457200" lvl="0" indent="-457200">
              <a:spcBef>
                <a:spcPct val="20000"/>
              </a:spcBef>
              <a:buClr>
                <a:srgbClr val="A50021"/>
              </a:buClr>
              <a:buSzPct val="75000"/>
            </a:pPr>
            <a:r>
              <a:rPr kumimoji="0" lang="it-IT" b="1" kern="0" dirty="0" smtClean="0">
                <a:solidFill>
                  <a:srgbClr val="000000"/>
                </a:solidFill>
                <a:latin typeface="+mj-lt"/>
              </a:rPr>
              <a:t>Co-fondatrice e Responsabile della Casa </a:t>
            </a:r>
          </a:p>
          <a:p>
            <a:pPr marL="457200" lvl="0" indent="-457200">
              <a:spcBef>
                <a:spcPct val="20000"/>
              </a:spcBef>
              <a:buClr>
                <a:srgbClr val="A50021"/>
              </a:buClr>
              <a:buSzPct val="75000"/>
            </a:pPr>
            <a:r>
              <a:rPr kumimoji="0" lang="it-IT" b="1" kern="0" dirty="0" smtClean="0">
                <a:solidFill>
                  <a:srgbClr val="000000"/>
                </a:solidFill>
                <a:latin typeface="+mj-lt"/>
              </a:rPr>
              <a:t>Dirigente </a:t>
            </a:r>
            <a:r>
              <a:rPr kumimoji="0" lang="it-IT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Assistenza Infermieristica</a:t>
            </a:r>
          </a:p>
          <a:p>
            <a:pPr marL="457200" marR="0" lvl="0" indent="-457200" algn="l" defTabSz="914400" rtl="0" eaLnBrk="1" fontAlgn="base" latinLnBrk="0" hangingPunct="1">
              <a:lnSpc>
                <a:spcPct val="60000"/>
              </a:lnSpc>
              <a:spcBef>
                <a:spcPct val="20000"/>
              </a:spcBef>
              <a:spcAft>
                <a:spcPct val="0"/>
              </a:spcAft>
              <a:buClr>
                <a:srgbClr val="A50021"/>
              </a:buClr>
              <a:buSzPct val="75000"/>
              <a:buFont typeface="Monotype Sorts" pitchFamily="2" charset="2"/>
              <a:buNone/>
              <a:tabLst/>
              <a:defRPr/>
            </a:pPr>
            <a:r>
              <a:rPr kumimoji="0" lang="it-IT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			  </a:t>
            </a:r>
          </a:p>
          <a:p>
            <a:pPr marL="457200" marR="0" lvl="0" indent="-457200" algn="l" defTabSz="914400" rtl="0" eaLnBrk="1" fontAlgn="base" latinLnBrk="0" hangingPunct="1">
              <a:lnSpc>
                <a:spcPct val="65000"/>
              </a:lnSpc>
              <a:spcBef>
                <a:spcPct val="20000"/>
              </a:spcBef>
              <a:spcAft>
                <a:spcPct val="0"/>
              </a:spcAft>
              <a:buClr>
                <a:srgbClr val="A50021"/>
              </a:buClr>
              <a:buSzPct val="75000"/>
              <a:buFont typeface="Monotype Sorts" pitchFamily="2" charset="2"/>
              <a:buNone/>
              <a:tabLst/>
              <a:defRPr/>
            </a:pPr>
            <a:r>
              <a:rPr kumimoji="0" lang="it-IT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  </a:t>
            </a:r>
          </a:p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A50021"/>
              </a:buClr>
              <a:buSzPct val="75000"/>
              <a:buFont typeface="Wingdings" pitchFamily="2" charset="2"/>
              <a:buChar char="n"/>
              <a:tabLst/>
              <a:defRPr/>
            </a:pPr>
            <a:endParaRPr kumimoji="0" lang="it-IT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457200" y="2636912"/>
            <a:ext cx="2818656" cy="30780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it-IT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atura">
  <a:themeElements>
    <a:clrScheme name="Natura 2">
      <a:dk1>
        <a:srgbClr val="5B5249"/>
      </a:dk1>
      <a:lt1>
        <a:srgbClr val="FFFFFF"/>
      </a:lt1>
      <a:dk2>
        <a:srgbClr val="2A3D7A"/>
      </a:dk2>
      <a:lt2>
        <a:srgbClr val="CEC8BA"/>
      </a:lt2>
      <a:accent1>
        <a:srgbClr val="C9DDF1"/>
      </a:accent1>
      <a:accent2>
        <a:srgbClr val="FAC164"/>
      </a:accent2>
      <a:accent3>
        <a:srgbClr val="FFFFFF"/>
      </a:accent3>
      <a:accent4>
        <a:srgbClr val="4C453D"/>
      </a:accent4>
      <a:accent5>
        <a:srgbClr val="E1EBF7"/>
      </a:accent5>
      <a:accent6>
        <a:srgbClr val="E3AF5A"/>
      </a:accent6>
      <a:hlink>
        <a:srgbClr val="B0AE6A"/>
      </a:hlink>
      <a:folHlink>
        <a:srgbClr val="C3E684"/>
      </a:folHlink>
    </a:clrScheme>
    <a:fontScheme name="Natura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Natura 1">
        <a:dk1>
          <a:srgbClr val="666699"/>
        </a:dk1>
        <a:lt1>
          <a:srgbClr val="FFFFCC"/>
        </a:lt1>
        <a:dk2>
          <a:srgbClr val="687FCA"/>
        </a:dk2>
        <a:lt2>
          <a:srgbClr val="192449"/>
        </a:lt2>
        <a:accent1>
          <a:srgbClr val="C9DDF1"/>
        </a:accent1>
        <a:accent2>
          <a:srgbClr val="FAC164"/>
        </a:accent2>
        <a:accent3>
          <a:srgbClr val="B9C0E1"/>
        </a:accent3>
        <a:accent4>
          <a:srgbClr val="DADAAE"/>
        </a:accent4>
        <a:accent5>
          <a:srgbClr val="E1EBF7"/>
        </a:accent5>
        <a:accent6>
          <a:srgbClr val="E3AF5A"/>
        </a:accent6>
        <a:hlink>
          <a:srgbClr val="B0AE6A"/>
        </a:hlink>
        <a:folHlink>
          <a:srgbClr val="C3E68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atura 2">
        <a:dk1>
          <a:srgbClr val="5B5249"/>
        </a:dk1>
        <a:lt1>
          <a:srgbClr val="FFFFFF"/>
        </a:lt1>
        <a:dk2>
          <a:srgbClr val="2A3D7A"/>
        </a:dk2>
        <a:lt2>
          <a:srgbClr val="CEC8BA"/>
        </a:lt2>
        <a:accent1>
          <a:srgbClr val="C9DDF1"/>
        </a:accent1>
        <a:accent2>
          <a:srgbClr val="FAC164"/>
        </a:accent2>
        <a:accent3>
          <a:srgbClr val="FFFFFF"/>
        </a:accent3>
        <a:accent4>
          <a:srgbClr val="4C453D"/>
        </a:accent4>
        <a:accent5>
          <a:srgbClr val="E1EBF7"/>
        </a:accent5>
        <a:accent6>
          <a:srgbClr val="E3AF5A"/>
        </a:accent6>
        <a:hlink>
          <a:srgbClr val="B0AE6A"/>
        </a:hlink>
        <a:folHlink>
          <a:srgbClr val="C3E68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atura 3">
        <a:dk1>
          <a:srgbClr val="333333"/>
        </a:dk1>
        <a:lt1>
          <a:srgbClr val="FFFFFF"/>
        </a:lt1>
        <a:dk2>
          <a:srgbClr val="000000"/>
        </a:dk2>
        <a:lt2>
          <a:srgbClr val="DDDDDD"/>
        </a:lt2>
        <a:accent1>
          <a:srgbClr val="DDDDDD"/>
        </a:accent1>
        <a:accent2>
          <a:srgbClr val="B2B2B2"/>
        </a:accent2>
        <a:accent3>
          <a:srgbClr val="FFFFFF"/>
        </a:accent3>
        <a:accent4>
          <a:srgbClr val="2A2A2A"/>
        </a:accent4>
        <a:accent5>
          <a:srgbClr val="EBEBEB"/>
        </a:accent5>
        <a:accent6>
          <a:srgbClr val="A1A1A1"/>
        </a:accent6>
        <a:hlink>
          <a:srgbClr val="808080"/>
        </a:hlink>
        <a:folHlink>
          <a:srgbClr val="5F5F5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atura 4">
        <a:dk1>
          <a:srgbClr val="8061A5"/>
        </a:dk1>
        <a:lt1>
          <a:srgbClr val="FFFFCC"/>
        </a:lt1>
        <a:dk2>
          <a:srgbClr val="967DB5"/>
        </a:dk2>
        <a:lt2>
          <a:srgbClr val="192449"/>
        </a:lt2>
        <a:accent1>
          <a:srgbClr val="D6C9F1"/>
        </a:accent1>
        <a:accent2>
          <a:srgbClr val="FAC164"/>
        </a:accent2>
        <a:accent3>
          <a:srgbClr val="C9BFD7"/>
        </a:accent3>
        <a:accent4>
          <a:srgbClr val="DADAAE"/>
        </a:accent4>
        <a:accent5>
          <a:srgbClr val="E8E1F7"/>
        </a:accent5>
        <a:accent6>
          <a:srgbClr val="E3AF5A"/>
        </a:accent6>
        <a:hlink>
          <a:srgbClr val="B0AE6A"/>
        </a:hlink>
        <a:folHlink>
          <a:srgbClr val="C3E68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atura 5">
        <a:dk1>
          <a:srgbClr val="5B5249"/>
        </a:dk1>
        <a:lt1>
          <a:srgbClr val="FFFFFF"/>
        </a:lt1>
        <a:dk2>
          <a:srgbClr val="2A3D7A"/>
        </a:dk2>
        <a:lt2>
          <a:srgbClr val="CEC8BA"/>
        </a:lt2>
        <a:accent1>
          <a:srgbClr val="C9DDF1"/>
        </a:accent1>
        <a:accent2>
          <a:srgbClr val="FAC164"/>
        </a:accent2>
        <a:accent3>
          <a:srgbClr val="FFFFFF"/>
        </a:accent3>
        <a:accent4>
          <a:srgbClr val="4C453D"/>
        </a:accent4>
        <a:accent5>
          <a:srgbClr val="E1EBF7"/>
        </a:accent5>
        <a:accent6>
          <a:srgbClr val="E3AF5A"/>
        </a:accent6>
        <a:hlink>
          <a:srgbClr val="993333"/>
        </a:hlink>
        <a:folHlink>
          <a:srgbClr val="33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C:\Programmi\Microsoft Office\Templates\Presentation Designs\Natura.pot</Template>
  <TotalTime>2412</TotalTime>
  <Words>737</Words>
  <Application>Microsoft Office PowerPoint</Application>
  <PresentationFormat>Presentazione su schermo (4:3)</PresentationFormat>
  <Paragraphs>209</Paragraphs>
  <Slides>28</Slides>
  <Notes>1</Notes>
  <HiddenSlides>0</HiddenSlides>
  <MMClips>0</MMClips>
  <ScaleCrop>false</ScaleCrop>
  <HeadingPairs>
    <vt:vector size="8" baseType="variant">
      <vt:variant>
        <vt:lpstr>Caratteri utilizzati</vt:lpstr>
      </vt:variant>
      <vt:variant>
        <vt:i4>7</vt:i4>
      </vt:variant>
      <vt:variant>
        <vt:lpstr>Tema</vt:lpstr>
      </vt:variant>
      <vt:variant>
        <vt:i4>1</vt:i4>
      </vt:variant>
      <vt:variant>
        <vt:lpstr>Server OLE incorporati</vt:lpstr>
      </vt:variant>
      <vt:variant>
        <vt:i4>2</vt:i4>
      </vt:variant>
      <vt:variant>
        <vt:lpstr>Titoli diapositive</vt:lpstr>
      </vt:variant>
      <vt:variant>
        <vt:i4>28</vt:i4>
      </vt:variant>
    </vt:vector>
  </HeadingPairs>
  <TitlesOfParts>
    <vt:vector size="38" baseType="lpstr">
      <vt:lpstr>Arial Black</vt:lpstr>
      <vt:lpstr>Arial Narrow</vt:lpstr>
      <vt:lpstr>Monotype Sorts</vt:lpstr>
      <vt:lpstr>Tahoma</vt:lpstr>
      <vt:lpstr>Times New Roman</vt:lpstr>
      <vt:lpstr>Verdana</vt:lpstr>
      <vt:lpstr>Wingdings</vt:lpstr>
      <vt:lpstr>Natura</vt:lpstr>
      <vt:lpstr>Fotografia Photo Editor</vt:lpstr>
      <vt:lpstr>Immagine bitmap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  Praticare l’interprofessionalità  nel prendersi cura  del malato in fase avanzata </vt:lpstr>
      <vt:lpstr>Presentazione standard di PowerPoint</vt:lpstr>
      <vt:lpstr>Presentazione standard di PowerPoint</vt:lpstr>
      <vt:lpstr>Centro residenziale come CASA 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Bisogni del malato terminale</dc:title>
  <dc:creator>enrica</dc:creator>
  <cp:lastModifiedBy>Oaser Oaser</cp:lastModifiedBy>
  <cp:revision>79</cp:revision>
  <dcterms:created xsi:type="dcterms:W3CDTF">2004-04-06T07:30:48Z</dcterms:created>
  <dcterms:modified xsi:type="dcterms:W3CDTF">2015-12-01T10:29:27Z</dcterms:modified>
</cp:coreProperties>
</file>