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60" r:id="rId4"/>
    <p:sldId id="265" r:id="rId5"/>
    <p:sldId id="271" r:id="rId6"/>
    <p:sldId id="266" r:id="rId7"/>
    <p:sldId id="278" r:id="rId8"/>
    <p:sldId id="264" r:id="rId9"/>
    <p:sldId id="297" r:id="rId10"/>
    <p:sldId id="290" r:id="rId11"/>
    <p:sldId id="296" r:id="rId12"/>
    <p:sldId id="298" r:id="rId13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7731"/>
    <a:srgbClr val="FF9900"/>
    <a:srgbClr val="FFFF66"/>
    <a:srgbClr val="FFFF9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E808421-ED86-45A0-BF5D-B1FE653E2D7F}" type="datetimeFigureOut">
              <a:rPr lang="it-IT"/>
              <a:pPr>
                <a:defRPr/>
              </a:pPr>
              <a:t>13/11/2015</a:t>
            </a:fld>
            <a:endParaRPr lang="it-IT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C17A5B8-C846-45BB-ACE8-D02B7C7E41D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82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oas.it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oas.it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oas.it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oas.it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oas.it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oas.it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oas.it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oas.it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A82A6-75ED-4490-9C05-1B6FC679FC2F}" type="datetime1">
              <a:rPr lang="it-IT"/>
              <a:pPr>
                <a:defRPr/>
              </a:pPr>
              <a:t>13/11/2015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ECCF8-2918-4E5D-85D2-720A0C595DA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5"/>
          <p:cNvSpPr/>
          <p:nvPr userDrawn="1"/>
        </p:nvSpPr>
        <p:spPr>
          <a:xfrm>
            <a:off x="4643438" y="765175"/>
            <a:ext cx="4032250" cy="3384550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 cmpd="dbl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3" name="Connettore 1 7"/>
          <p:cNvCxnSpPr/>
          <p:nvPr userDrawn="1"/>
        </p:nvCxnSpPr>
        <p:spPr>
          <a:xfrm>
            <a:off x="0" y="1554163"/>
            <a:ext cx="4644008" cy="0"/>
          </a:xfrm>
          <a:prstGeom prst="line">
            <a:avLst/>
          </a:prstGeom>
          <a:ln w="38100" cmpd="dbl">
            <a:solidFill>
              <a:schemeClr val="bg2">
                <a:lumMod val="75000"/>
              </a:schemeClr>
            </a:solidFill>
            <a:tailEnd type="oval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gnaposto numero diapositiva 2"/>
          <p:cNvSpPr txBox="1">
            <a:spLocks/>
          </p:cNvSpPr>
          <p:nvPr userDrawn="1"/>
        </p:nvSpPr>
        <p:spPr>
          <a:xfrm>
            <a:off x="6564313" y="6376988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73E5581C-E152-4B54-B460-7C0EE7EA39D7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grpSp>
        <p:nvGrpSpPr>
          <p:cNvPr id="5" name="Gruppo 9"/>
          <p:cNvGrpSpPr>
            <a:grpSpLocks/>
          </p:cNvGrpSpPr>
          <p:nvPr userDrawn="1"/>
        </p:nvGrpSpPr>
        <p:grpSpPr bwMode="auto">
          <a:xfrm>
            <a:off x="6696075" y="115888"/>
            <a:ext cx="1979613" cy="396875"/>
            <a:chOff x="6371406" y="116632"/>
            <a:chExt cx="1980954" cy="396000"/>
          </a:xfrm>
        </p:grpSpPr>
        <p:grpSp>
          <p:nvGrpSpPr>
            <p:cNvPr id="6" name="Gruppo 10"/>
            <p:cNvGrpSpPr>
              <a:grpSpLocks/>
            </p:cNvGrpSpPr>
            <p:nvPr userDrawn="1"/>
          </p:nvGrpSpPr>
          <p:grpSpPr bwMode="auto">
            <a:xfrm>
              <a:off x="7812244" y="116632"/>
              <a:ext cx="540116" cy="396000"/>
              <a:chOff x="5507903" y="1159060"/>
              <a:chExt cx="936305" cy="720725"/>
            </a:xfrm>
          </p:grpSpPr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558383" y="1159060"/>
                <a:ext cx="885825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1" name="Connettore 1 12"/>
              <p:cNvCxnSpPr/>
              <p:nvPr/>
            </p:nvCxnSpPr>
            <p:spPr>
              <a:xfrm>
                <a:off x="5507903" y="1159060"/>
                <a:ext cx="0" cy="714959"/>
              </a:xfrm>
              <a:prstGeom prst="line">
                <a:avLst/>
              </a:prstGeom>
              <a:ln w="57150" cmpd="dbl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uppo 13"/>
            <p:cNvGrpSpPr>
              <a:grpSpLocks/>
            </p:cNvGrpSpPr>
            <p:nvPr userDrawn="1"/>
          </p:nvGrpSpPr>
          <p:grpSpPr bwMode="auto">
            <a:xfrm>
              <a:off x="6371406" y="116632"/>
              <a:ext cx="1404302" cy="396000"/>
              <a:chOff x="3131840" y="1159060"/>
              <a:chExt cx="2253606" cy="720725"/>
            </a:xfrm>
          </p:grpSpPr>
          <p:pic>
            <p:nvPicPr>
              <p:cNvPr id="8" name="Picture 2" descr="torna alla home page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55037"/>
              <a:stretch>
                <a:fillRect/>
              </a:stretch>
            </p:blipFill>
            <p:spPr bwMode="auto">
              <a:xfrm>
                <a:off x="3131840" y="1159060"/>
                <a:ext cx="2201986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9" name="Connettore 1 15"/>
              <p:cNvCxnSpPr/>
              <p:nvPr/>
            </p:nvCxnSpPr>
            <p:spPr>
              <a:xfrm>
                <a:off x="5385446" y="1159060"/>
                <a:ext cx="0" cy="714959"/>
              </a:xfrm>
              <a:prstGeom prst="line">
                <a:avLst/>
              </a:prstGeom>
              <a:ln w="57150" cmpd="dbl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golo ripiegato 5"/>
          <p:cNvSpPr/>
          <p:nvPr userDrawn="1"/>
        </p:nvSpPr>
        <p:spPr>
          <a:xfrm rot="21348004">
            <a:off x="1236663" y="504825"/>
            <a:ext cx="6869112" cy="6011863"/>
          </a:xfrm>
          <a:prstGeom prst="foldedCorner">
            <a:avLst>
              <a:gd name="adj" fmla="val 0"/>
            </a:avLst>
          </a:prstGeom>
          <a:solidFill>
            <a:schemeClr val="bg2">
              <a:lumMod val="90000"/>
            </a:schemeClr>
          </a:solidFill>
          <a:ln w="38100" cmpd="dbl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3" name="Connettore 1 7"/>
          <p:cNvCxnSpPr/>
          <p:nvPr userDrawn="1"/>
        </p:nvCxnSpPr>
        <p:spPr>
          <a:xfrm>
            <a:off x="4303713" y="-37729"/>
            <a:ext cx="0" cy="549926"/>
          </a:xfrm>
          <a:prstGeom prst="line">
            <a:avLst/>
          </a:prstGeom>
          <a:ln w="38100" cmpd="dbl">
            <a:solidFill>
              <a:schemeClr val="bg2">
                <a:lumMod val="75000"/>
              </a:schemeClr>
            </a:solidFill>
            <a:tailEnd type="oval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gnaposto numero diapositiva 2"/>
          <p:cNvSpPr txBox="1">
            <a:spLocks/>
          </p:cNvSpPr>
          <p:nvPr userDrawn="1"/>
        </p:nvSpPr>
        <p:spPr>
          <a:xfrm>
            <a:off x="6564313" y="6376988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B3859B9F-E3B9-4A36-B872-F010C5FA3149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grpSp>
        <p:nvGrpSpPr>
          <p:cNvPr id="5" name="Gruppo 9"/>
          <p:cNvGrpSpPr>
            <a:grpSpLocks/>
          </p:cNvGrpSpPr>
          <p:nvPr userDrawn="1"/>
        </p:nvGrpSpPr>
        <p:grpSpPr bwMode="auto">
          <a:xfrm>
            <a:off x="6696075" y="115888"/>
            <a:ext cx="1979613" cy="396875"/>
            <a:chOff x="6371406" y="116632"/>
            <a:chExt cx="1980954" cy="396000"/>
          </a:xfrm>
        </p:grpSpPr>
        <p:grpSp>
          <p:nvGrpSpPr>
            <p:cNvPr id="6" name="Gruppo 10"/>
            <p:cNvGrpSpPr>
              <a:grpSpLocks/>
            </p:cNvGrpSpPr>
            <p:nvPr userDrawn="1"/>
          </p:nvGrpSpPr>
          <p:grpSpPr bwMode="auto">
            <a:xfrm>
              <a:off x="7812244" y="116632"/>
              <a:ext cx="540116" cy="396000"/>
              <a:chOff x="5507903" y="1159060"/>
              <a:chExt cx="936305" cy="720725"/>
            </a:xfrm>
          </p:grpSpPr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558383" y="1159060"/>
                <a:ext cx="885825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1" name="Connettore 1 12"/>
              <p:cNvCxnSpPr/>
              <p:nvPr/>
            </p:nvCxnSpPr>
            <p:spPr>
              <a:xfrm>
                <a:off x="5507903" y="1159060"/>
                <a:ext cx="0" cy="714959"/>
              </a:xfrm>
              <a:prstGeom prst="line">
                <a:avLst/>
              </a:prstGeom>
              <a:ln w="57150" cmpd="dbl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uppo 13"/>
            <p:cNvGrpSpPr>
              <a:grpSpLocks/>
            </p:cNvGrpSpPr>
            <p:nvPr userDrawn="1"/>
          </p:nvGrpSpPr>
          <p:grpSpPr bwMode="auto">
            <a:xfrm>
              <a:off x="6371406" y="116632"/>
              <a:ext cx="1404302" cy="396000"/>
              <a:chOff x="3131840" y="1159060"/>
              <a:chExt cx="2253606" cy="720725"/>
            </a:xfrm>
          </p:grpSpPr>
          <p:pic>
            <p:nvPicPr>
              <p:cNvPr id="8" name="Picture 2" descr="torna alla home page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55037"/>
              <a:stretch>
                <a:fillRect/>
              </a:stretch>
            </p:blipFill>
            <p:spPr bwMode="auto">
              <a:xfrm>
                <a:off x="3131840" y="1159060"/>
                <a:ext cx="2201986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9" name="Connettore 1 15"/>
              <p:cNvCxnSpPr/>
              <p:nvPr/>
            </p:nvCxnSpPr>
            <p:spPr>
              <a:xfrm>
                <a:off x="5385446" y="1159060"/>
                <a:ext cx="0" cy="714959"/>
              </a:xfrm>
              <a:prstGeom prst="line">
                <a:avLst/>
              </a:prstGeom>
              <a:ln w="57150" cmpd="dbl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golo ripiegato 5"/>
          <p:cNvSpPr/>
          <p:nvPr userDrawn="1"/>
        </p:nvSpPr>
        <p:spPr>
          <a:xfrm>
            <a:off x="2411760" y="548681"/>
            <a:ext cx="6732240" cy="5688632"/>
          </a:xfrm>
          <a:prstGeom prst="foldedCorner">
            <a:avLst>
              <a:gd name="adj" fmla="val 0"/>
            </a:avLst>
          </a:prstGeom>
          <a:solidFill>
            <a:schemeClr val="bg2">
              <a:lumMod val="90000"/>
            </a:schemeClr>
          </a:solidFill>
          <a:ln w="38100" cmpd="dbl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3" name="Connettore 1 7"/>
          <p:cNvCxnSpPr/>
          <p:nvPr userDrawn="1"/>
        </p:nvCxnSpPr>
        <p:spPr>
          <a:xfrm>
            <a:off x="5868144" y="0"/>
            <a:ext cx="0" cy="549926"/>
          </a:xfrm>
          <a:prstGeom prst="line">
            <a:avLst/>
          </a:prstGeom>
          <a:ln w="38100" cmpd="dbl">
            <a:solidFill>
              <a:schemeClr val="bg2">
                <a:lumMod val="75000"/>
              </a:schemeClr>
            </a:solidFill>
            <a:tailEnd type="oval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gnaposto numero diapositiva 2"/>
          <p:cNvSpPr txBox="1">
            <a:spLocks/>
          </p:cNvSpPr>
          <p:nvPr userDrawn="1"/>
        </p:nvSpPr>
        <p:spPr>
          <a:xfrm>
            <a:off x="6564313" y="6376988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B3859B9F-E3B9-4A36-B872-F010C5FA3149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grpSp>
        <p:nvGrpSpPr>
          <p:cNvPr id="5" name="Gruppo 9"/>
          <p:cNvGrpSpPr>
            <a:grpSpLocks/>
          </p:cNvGrpSpPr>
          <p:nvPr userDrawn="1"/>
        </p:nvGrpSpPr>
        <p:grpSpPr bwMode="auto">
          <a:xfrm>
            <a:off x="6696075" y="115888"/>
            <a:ext cx="1979613" cy="396875"/>
            <a:chOff x="6371406" y="116632"/>
            <a:chExt cx="1980954" cy="396000"/>
          </a:xfrm>
        </p:grpSpPr>
        <p:grpSp>
          <p:nvGrpSpPr>
            <p:cNvPr id="6" name="Gruppo 10"/>
            <p:cNvGrpSpPr>
              <a:grpSpLocks/>
            </p:cNvGrpSpPr>
            <p:nvPr userDrawn="1"/>
          </p:nvGrpSpPr>
          <p:grpSpPr bwMode="auto">
            <a:xfrm>
              <a:off x="7812244" y="116632"/>
              <a:ext cx="540116" cy="396000"/>
              <a:chOff x="5507903" y="1159060"/>
              <a:chExt cx="936305" cy="720725"/>
            </a:xfrm>
          </p:grpSpPr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558383" y="1159060"/>
                <a:ext cx="885825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1" name="Connettore 1 12"/>
              <p:cNvCxnSpPr/>
              <p:nvPr/>
            </p:nvCxnSpPr>
            <p:spPr>
              <a:xfrm>
                <a:off x="5507903" y="1159060"/>
                <a:ext cx="0" cy="714959"/>
              </a:xfrm>
              <a:prstGeom prst="line">
                <a:avLst/>
              </a:prstGeom>
              <a:ln w="57150" cmpd="dbl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uppo 13"/>
            <p:cNvGrpSpPr>
              <a:grpSpLocks/>
            </p:cNvGrpSpPr>
            <p:nvPr userDrawn="1"/>
          </p:nvGrpSpPr>
          <p:grpSpPr bwMode="auto">
            <a:xfrm>
              <a:off x="6371406" y="116632"/>
              <a:ext cx="1404302" cy="396000"/>
              <a:chOff x="3131840" y="1159060"/>
              <a:chExt cx="2253606" cy="720725"/>
            </a:xfrm>
          </p:grpSpPr>
          <p:pic>
            <p:nvPicPr>
              <p:cNvPr id="8" name="Picture 2" descr="torna alla home page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55037"/>
              <a:stretch>
                <a:fillRect/>
              </a:stretch>
            </p:blipFill>
            <p:spPr bwMode="auto">
              <a:xfrm>
                <a:off x="3131840" y="1159060"/>
                <a:ext cx="2201986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9" name="Connettore 1 15"/>
              <p:cNvCxnSpPr/>
              <p:nvPr/>
            </p:nvCxnSpPr>
            <p:spPr>
              <a:xfrm>
                <a:off x="5385446" y="1159060"/>
                <a:ext cx="0" cy="714959"/>
              </a:xfrm>
              <a:prstGeom prst="line">
                <a:avLst/>
              </a:prstGeom>
              <a:ln w="57150" cmpd="dbl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5"/>
          <p:cNvSpPr/>
          <p:nvPr userDrawn="1"/>
        </p:nvSpPr>
        <p:spPr>
          <a:xfrm>
            <a:off x="5148263" y="765175"/>
            <a:ext cx="3527425" cy="5256213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 cmpd="dbl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3" name="Connettore 1 7"/>
          <p:cNvCxnSpPr/>
          <p:nvPr userDrawn="1"/>
        </p:nvCxnSpPr>
        <p:spPr>
          <a:xfrm>
            <a:off x="0" y="1554163"/>
            <a:ext cx="5148064" cy="0"/>
          </a:xfrm>
          <a:prstGeom prst="line">
            <a:avLst/>
          </a:prstGeom>
          <a:ln w="38100" cmpd="dbl">
            <a:solidFill>
              <a:schemeClr val="bg2">
                <a:lumMod val="75000"/>
              </a:schemeClr>
            </a:solidFill>
            <a:tailEnd type="oval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6"/>
          <p:cNvSpPr/>
          <p:nvPr userDrawn="1"/>
        </p:nvSpPr>
        <p:spPr>
          <a:xfrm>
            <a:off x="468313" y="3789363"/>
            <a:ext cx="3887787" cy="1727200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 cmpd="dbl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5" name="Connettore 1 8"/>
          <p:cNvCxnSpPr/>
          <p:nvPr userDrawn="1"/>
        </p:nvCxnSpPr>
        <p:spPr>
          <a:xfrm flipH="1">
            <a:off x="4355976" y="4578350"/>
            <a:ext cx="792088" cy="0"/>
          </a:xfrm>
          <a:prstGeom prst="line">
            <a:avLst/>
          </a:prstGeom>
          <a:ln w="38100" cmpd="dbl">
            <a:solidFill>
              <a:schemeClr val="bg2">
                <a:lumMod val="75000"/>
              </a:schemeClr>
            </a:solidFill>
            <a:tailEnd type="oval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egnaposto numero diapositiva 2"/>
          <p:cNvSpPr txBox="1">
            <a:spLocks/>
          </p:cNvSpPr>
          <p:nvPr userDrawn="1"/>
        </p:nvSpPr>
        <p:spPr>
          <a:xfrm>
            <a:off x="6564313" y="6376988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86A2AA2C-A28F-46DF-B53C-0DB2F9EB0A93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grpSp>
        <p:nvGrpSpPr>
          <p:cNvPr id="7" name="Gruppo 11"/>
          <p:cNvGrpSpPr>
            <a:grpSpLocks/>
          </p:cNvGrpSpPr>
          <p:nvPr userDrawn="1"/>
        </p:nvGrpSpPr>
        <p:grpSpPr bwMode="auto">
          <a:xfrm>
            <a:off x="6696075" y="115888"/>
            <a:ext cx="1979613" cy="396875"/>
            <a:chOff x="6371406" y="116632"/>
            <a:chExt cx="1980954" cy="396000"/>
          </a:xfrm>
        </p:grpSpPr>
        <p:grpSp>
          <p:nvGrpSpPr>
            <p:cNvPr id="8" name="Gruppo 10"/>
            <p:cNvGrpSpPr>
              <a:grpSpLocks/>
            </p:cNvGrpSpPr>
            <p:nvPr userDrawn="1"/>
          </p:nvGrpSpPr>
          <p:grpSpPr bwMode="auto">
            <a:xfrm>
              <a:off x="7812244" y="116632"/>
              <a:ext cx="540116" cy="396000"/>
              <a:chOff x="5507903" y="1159060"/>
              <a:chExt cx="936305" cy="720725"/>
            </a:xfrm>
          </p:grpSpPr>
          <p:pic>
            <p:nvPicPr>
              <p:cNvPr id="12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558383" y="1159060"/>
                <a:ext cx="885825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3" name="Connettore 1 12"/>
              <p:cNvCxnSpPr/>
              <p:nvPr/>
            </p:nvCxnSpPr>
            <p:spPr>
              <a:xfrm>
                <a:off x="5507903" y="1159060"/>
                <a:ext cx="0" cy="714959"/>
              </a:xfrm>
              <a:prstGeom prst="line">
                <a:avLst/>
              </a:prstGeom>
              <a:ln w="57150" cmpd="dbl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uppo 13"/>
            <p:cNvGrpSpPr>
              <a:grpSpLocks/>
            </p:cNvGrpSpPr>
            <p:nvPr userDrawn="1"/>
          </p:nvGrpSpPr>
          <p:grpSpPr bwMode="auto">
            <a:xfrm>
              <a:off x="6371406" y="116632"/>
              <a:ext cx="1404302" cy="396000"/>
              <a:chOff x="3131840" y="1159060"/>
              <a:chExt cx="2253606" cy="720725"/>
            </a:xfrm>
          </p:grpSpPr>
          <p:pic>
            <p:nvPicPr>
              <p:cNvPr id="10" name="Picture 2" descr="torna alla home page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55037"/>
              <a:stretch>
                <a:fillRect/>
              </a:stretch>
            </p:blipFill>
            <p:spPr bwMode="auto">
              <a:xfrm>
                <a:off x="3131840" y="1159060"/>
                <a:ext cx="2201986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1" name="Connettore 1 15"/>
              <p:cNvCxnSpPr/>
              <p:nvPr/>
            </p:nvCxnSpPr>
            <p:spPr>
              <a:xfrm>
                <a:off x="5385446" y="1159060"/>
                <a:ext cx="0" cy="714959"/>
              </a:xfrm>
              <a:prstGeom prst="line">
                <a:avLst/>
              </a:prstGeom>
              <a:ln w="57150" cmpd="dbl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1"/>
          <p:cNvGrpSpPr>
            <a:grpSpLocks/>
          </p:cNvGrpSpPr>
          <p:nvPr userDrawn="1"/>
        </p:nvGrpSpPr>
        <p:grpSpPr bwMode="auto">
          <a:xfrm>
            <a:off x="6696075" y="115888"/>
            <a:ext cx="1979613" cy="396875"/>
            <a:chOff x="6371406" y="116632"/>
            <a:chExt cx="1980954" cy="396000"/>
          </a:xfrm>
        </p:grpSpPr>
        <p:grpSp>
          <p:nvGrpSpPr>
            <p:cNvPr id="5" name="Gruppo 10"/>
            <p:cNvGrpSpPr>
              <a:grpSpLocks/>
            </p:cNvGrpSpPr>
            <p:nvPr userDrawn="1"/>
          </p:nvGrpSpPr>
          <p:grpSpPr bwMode="auto">
            <a:xfrm>
              <a:off x="7812244" y="116632"/>
              <a:ext cx="540116" cy="396000"/>
              <a:chOff x="5507903" y="1159060"/>
              <a:chExt cx="936305" cy="720725"/>
            </a:xfrm>
          </p:grpSpPr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558383" y="1159060"/>
                <a:ext cx="885825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0" name="Connettore 1 12"/>
              <p:cNvCxnSpPr/>
              <p:nvPr/>
            </p:nvCxnSpPr>
            <p:spPr>
              <a:xfrm>
                <a:off x="5507903" y="1159060"/>
                <a:ext cx="0" cy="714959"/>
              </a:xfrm>
              <a:prstGeom prst="line">
                <a:avLst/>
              </a:prstGeom>
              <a:ln w="57150" cmpd="dbl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uppo 13"/>
            <p:cNvGrpSpPr>
              <a:grpSpLocks/>
            </p:cNvGrpSpPr>
            <p:nvPr userDrawn="1"/>
          </p:nvGrpSpPr>
          <p:grpSpPr bwMode="auto">
            <a:xfrm>
              <a:off x="6371406" y="116632"/>
              <a:ext cx="1404302" cy="396000"/>
              <a:chOff x="3131840" y="1159060"/>
              <a:chExt cx="2253606" cy="720725"/>
            </a:xfrm>
          </p:grpSpPr>
          <p:pic>
            <p:nvPicPr>
              <p:cNvPr id="7" name="Picture 2" descr="torna alla home page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55037"/>
              <a:stretch>
                <a:fillRect/>
              </a:stretch>
            </p:blipFill>
            <p:spPr bwMode="auto">
              <a:xfrm>
                <a:off x="3131840" y="1159060"/>
                <a:ext cx="2201986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8" name="Connettore 1 15"/>
              <p:cNvCxnSpPr/>
              <p:nvPr/>
            </p:nvCxnSpPr>
            <p:spPr>
              <a:xfrm>
                <a:off x="5385446" y="1159060"/>
                <a:ext cx="0" cy="714959"/>
              </a:xfrm>
              <a:prstGeom prst="line">
                <a:avLst/>
              </a:prstGeom>
              <a:ln w="57150" cmpd="dbl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Titolo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18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11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673BB-BAB1-4136-BA11-D5861DA54705}" type="datetime1">
              <a:rPr lang="it-IT"/>
              <a:pPr>
                <a:defRPr/>
              </a:pPr>
              <a:t>13/11/2015</a:t>
            </a:fld>
            <a:endParaRPr lang="it-IT"/>
          </a:p>
        </p:txBody>
      </p:sp>
      <p:sp>
        <p:nvSpPr>
          <p:cNvPr id="12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3DB58-DF48-451A-AD74-105403C977D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38C59-0299-445D-AB22-F1CC4BD2C417}" type="datetime1">
              <a:rPr lang="it-IT"/>
              <a:pPr>
                <a:defRPr/>
              </a:pPr>
              <a:t>13/11/2015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7260B-5DC8-4F03-BB76-8C38FFA4DB5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E6B09-2DE4-4F53-B441-74E6F3217B05}" type="datetime1">
              <a:rPr lang="it-IT"/>
              <a:pPr>
                <a:defRPr/>
              </a:pPr>
              <a:t>13/11/2015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A7903-34B2-4138-93FA-F660268582F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A54FE-C8C5-4CE4-BF16-DF9E387D4E14}" type="datetime1">
              <a:rPr lang="it-IT"/>
              <a:pPr>
                <a:defRPr/>
              </a:pPr>
              <a:t>13/11/2015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367D8-0199-4374-9BBD-255DBCBA8CD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0ADF8-7FCC-4A5C-99F8-6EA1D558D277}" type="datetime1">
              <a:rPr lang="it-IT"/>
              <a:pPr>
                <a:defRPr/>
              </a:pPr>
              <a:t>13/11/2015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1D3AF-A6EA-4B00-951B-22F180D40C4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4F25-0CFF-41CE-9179-8406FF6F35B0}" type="datetime1">
              <a:rPr lang="it-IT"/>
              <a:pPr>
                <a:defRPr/>
              </a:pPr>
              <a:t>13/11/2015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CB2F7-567F-4C14-8FDE-933CFBEABDE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93803-A41C-4EAF-BB0C-8D6BFF1B32F8}" type="datetime1">
              <a:rPr lang="it-IT"/>
              <a:pPr>
                <a:defRPr/>
              </a:pPr>
              <a:t>13/11/2015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27261-9B82-4C8C-A181-19C28778C4A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9930E-DE7E-41EF-B34D-C9504118A5D7}" type="datetime1">
              <a:rPr lang="it-IT"/>
              <a:pPr>
                <a:defRPr/>
              </a:pPr>
              <a:t>13/11/2015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12335-431C-42A4-940B-FFCCE02633C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46E3D-0816-4F01-B3DA-914E687E6DBB}" type="datetime1">
              <a:rPr lang="it-IT"/>
              <a:pPr>
                <a:defRPr/>
              </a:pPr>
              <a:t>13/11/2015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92AD9-16B5-47FD-B8D4-A69F0068B89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 txBox="1">
            <a:spLocks/>
          </p:cNvSpPr>
          <p:nvPr userDrawn="1"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C992487-B239-4CAB-A73C-FFC27DC471B1}" type="datetime1">
              <a:rPr lang="it-IT" smtClean="0"/>
              <a:pPr>
                <a:defRPr/>
              </a:pPr>
              <a:t>13/11/2015</a:t>
            </a:fld>
            <a:endParaRPr lang="it-IT"/>
          </a:p>
        </p:txBody>
      </p:sp>
      <p:sp>
        <p:nvSpPr>
          <p:cNvPr id="4" name="Segnaposto numero diapositiva 2"/>
          <p:cNvSpPr txBox="1">
            <a:spLocks/>
          </p:cNvSpPr>
          <p:nvPr userDrawn="1"/>
        </p:nvSpPr>
        <p:spPr>
          <a:xfrm>
            <a:off x="6564313" y="6376988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F6C687AE-5E25-43D6-A64A-112FB2E5AA8A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85D91-F0DC-48DB-8AA1-CF3102093D5F}" type="datetime1">
              <a:rPr lang="it-IT"/>
              <a:pPr>
                <a:defRPr/>
              </a:pPr>
              <a:t>13/11/2015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5"/>
          <p:cNvSpPr/>
          <p:nvPr userDrawn="1"/>
        </p:nvSpPr>
        <p:spPr>
          <a:xfrm>
            <a:off x="5148263" y="765175"/>
            <a:ext cx="3527425" cy="5256213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 cmpd="dbl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3" name="Connettore 1 7"/>
          <p:cNvCxnSpPr/>
          <p:nvPr userDrawn="1"/>
        </p:nvCxnSpPr>
        <p:spPr>
          <a:xfrm>
            <a:off x="0" y="1554163"/>
            <a:ext cx="5148064" cy="0"/>
          </a:xfrm>
          <a:prstGeom prst="line">
            <a:avLst/>
          </a:prstGeom>
          <a:ln w="38100" cmpd="dbl">
            <a:solidFill>
              <a:schemeClr val="bg2">
                <a:lumMod val="75000"/>
              </a:schemeClr>
            </a:solidFill>
            <a:tailEnd type="oval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gnaposto numero diapositiva 2"/>
          <p:cNvSpPr txBox="1">
            <a:spLocks/>
          </p:cNvSpPr>
          <p:nvPr userDrawn="1"/>
        </p:nvSpPr>
        <p:spPr>
          <a:xfrm>
            <a:off x="6564313" y="6376988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D2600FD4-4E5E-40F8-92B8-5772C9C1A0B9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grpSp>
        <p:nvGrpSpPr>
          <p:cNvPr id="5" name="Gruppo 9"/>
          <p:cNvGrpSpPr>
            <a:grpSpLocks/>
          </p:cNvGrpSpPr>
          <p:nvPr userDrawn="1"/>
        </p:nvGrpSpPr>
        <p:grpSpPr bwMode="auto">
          <a:xfrm>
            <a:off x="6696075" y="115888"/>
            <a:ext cx="1979613" cy="396875"/>
            <a:chOff x="6371406" y="116632"/>
            <a:chExt cx="1980954" cy="396000"/>
          </a:xfrm>
        </p:grpSpPr>
        <p:grpSp>
          <p:nvGrpSpPr>
            <p:cNvPr id="6" name="Gruppo 10"/>
            <p:cNvGrpSpPr>
              <a:grpSpLocks/>
            </p:cNvGrpSpPr>
            <p:nvPr userDrawn="1"/>
          </p:nvGrpSpPr>
          <p:grpSpPr bwMode="auto">
            <a:xfrm>
              <a:off x="7812244" y="116632"/>
              <a:ext cx="540116" cy="396000"/>
              <a:chOff x="5507903" y="1159060"/>
              <a:chExt cx="936305" cy="720725"/>
            </a:xfrm>
          </p:grpSpPr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558383" y="1159060"/>
                <a:ext cx="885825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1" name="Connettore 1 12"/>
              <p:cNvCxnSpPr/>
              <p:nvPr/>
            </p:nvCxnSpPr>
            <p:spPr>
              <a:xfrm>
                <a:off x="5507903" y="1159060"/>
                <a:ext cx="0" cy="714959"/>
              </a:xfrm>
              <a:prstGeom prst="line">
                <a:avLst/>
              </a:prstGeom>
              <a:ln w="57150" cmpd="dbl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uppo 13"/>
            <p:cNvGrpSpPr>
              <a:grpSpLocks/>
            </p:cNvGrpSpPr>
            <p:nvPr userDrawn="1"/>
          </p:nvGrpSpPr>
          <p:grpSpPr bwMode="auto">
            <a:xfrm>
              <a:off x="6371406" y="116632"/>
              <a:ext cx="1404302" cy="396000"/>
              <a:chOff x="3131840" y="1159060"/>
              <a:chExt cx="2253606" cy="720725"/>
            </a:xfrm>
          </p:grpSpPr>
          <p:pic>
            <p:nvPicPr>
              <p:cNvPr id="8" name="Picture 2" descr="torna alla home page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55037"/>
              <a:stretch>
                <a:fillRect/>
              </a:stretch>
            </p:blipFill>
            <p:spPr bwMode="auto">
              <a:xfrm>
                <a:off x="3131840" y="1159060"/>
                <a:ext cx="2201986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9" name="Connettore 1 15"/>
              <p:cNvCxnSpPr/>
              <p:nvPr/>
            </p:nvCxnSpPr>
            <p:spPr>
              <a:xfrm>
                <a:off x="5385446" y="1159060"/>
                <a:ext cx="0" cy="714959"/>
              </a:xfrm>
              <a:prstGeom prst="line">
                <a:avLst/>
              </a:prstGeom>
              <a:ln w="57150" cmpd="dbl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5"/>
          <p:cNvSpPr/>
          <p:nvPr userDrawn="1"/>
        </p:nvSpPr>
        <p:spPr>
          <a:xfrm>
            <a:off x="3779838" y="692150"/>
            <a:ext cx="4895850" cy="5473700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 cmpd="dbl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3" name="Connettore 1 7"/>
          <p:cNvCxnSpPr/>
          <p:nvPr userDrawn="1"/>
        </p:nvCxnSpPr>
        <p:spPr>
          <a:xfrm>
            <a:off x="17968" y="1695450"/>
            <a:ext cx="3761944" cy="0"/>
          </a:xfrm>
          <a:prstGeom prst="line">
            <a:avLst/>
          </a:prstGeom>
          <a:ln w="38100" cmpd="dbl">
            <a:solidFill>
              <a:schemeClr val="bg2">
                <a:lumMod val="75000"/>
              </a:schemeClr>
            </a:solidFill>
            <a:tailEnd type="oval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gnaposto numero diapositiva 2"/>
          <p:cNvSpPr txBox="1">
            <a:spLocks/>
          </p:cNvSpPr>
          <p:nvPr userDrawn="1"/>
        </p:nvSpPr>
        <p:spPr>
          <a:xfrm>
            <a:off x="6564313" y="6376988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53FEA1A2-017E-4AEB-8B27-04C253583D77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grpSp>
        <p:nvGrpSpPr>
          <p:cNvPr id="5" name="Gruppo 9"/>
          <p:cNvGrpSpPr>
            <a:grpSpLocks/>
          </p:cNvGrpSpPr>
          <p:nvPr userDrawn="1"/>
        </p:nvGrpSpPr>
        <p:grpSpPr bwMode="auto">
          <a:xfrm>
            <a:off x="6696075" y="115888"/>
            <a:ext cx="1979613" cy="396875"/>
            <a:chOff x="6371406" y="116632"/>
            <a:chExt cx="1980954" cy="396000"/>
          </a:xfrm>
        </p:grpSpPr>
        <p:grpSp>
          <p:nvGrpSpPr>
            <p:cNvPr id="6" name="Gruppo 10"/>
            <p:cNvGrpSpPr>
              <a:grpSpLocks/>
            </p:cNvGrpSpPr>
            <p:nvPr userDrawn="1"/>
          </p:nvGrpSpPr>
          <p:grpSpPr bwMode="auto">
            <a:xfrm>
              <a:off x="7812244" y="116632"/>
              <a:ext cx="540116" cy="396000"/>
              <a:chOff x="5507903" y="1159060"/>
              <a:chExt cx="936305" cy="720725"/>
            </a:xfrm>
          </p:grpSpPr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558383" y="1159060"/>
                <a:ext cx="885825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1" name="Connettore 1 12"/>
              <p:cNvCxnSpPr/>
              <p:nvPr/>
            </p:nvCxnSpPr>
            <p:spPr>
              <a:xfrm>
                <a:off x="5507903" y="1159060"/>
                <a:ext cx="0" cy="714959"/>
              </a:xfrm>
              <a:prstGeom prst="line">
                <a:avLst/>
              </a:prstGeom>
              <a:ln w="57150" cmpd="dbl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uppo 13"/>
            <p:cNvGrpSpPr>
              <a:grpSpLocks/>
            </p:cNvGrpSpPr>
            <p:nvPr userDrawn="1"/>
          </p:nvGrpSpPr>
          <p:grpSpPr bwMode="auto">
            <a:xfrm>
              <a:off x="6371406" y="116632"/>
              <a:ext cx="1404302" cy="396000"/>
              <a:chOff x="3131840" y="1159060"/>
              <a:chExt cx="2253606" cy="720725"/>
            </a:xfrm>
          </p:grpSpPr>
          <p:pic>
            <p:nvPicPr>
              <p:cNvPr id="8" name="Picture 2" descr="torna alla home page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55037"/>
              <a:stretch>
                <a:fillRect/>
              </a:stretch>
            </p:blipFill>
            <p:spPr bwMode="auto">
              <a:xfrm>
                <a:off x="3131840" y="1159060"/>
                <a:ext cx="2201986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9" name="Connettore 1 15"/>
              <p:cNvCxnSpPr/>
              <p:nvPr/>
            </p:nvCxnSpPr>
            <p:spPr>
              <a:xfrm>
                <a:off x="5385446" y="1159060"/>
                <a:ext cx="0" cy="714959"/>
              </a:xfrm>
              <a:prstGeom prst="line">
                <a:avLst/>
              </a:prstGeom>
              <a:ln w="57150" cmpd="dbl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5"/>
          <p:cNvSpPr/>
          <p:nvPr userDrawn="1"/>
        </p:nvSpPr>
        <p:spPr>
          <a:xfrm>
            <a:off x="5148263" y="1555750"/>
            <a:ext cx="3527425" cy="4679950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 cmpd="dbl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3" name="Rettangolo 6"/>
          <p:cNvSpPr/>
          <p:nvPr userDrawn="1"/>
        </p:nvSpPr>
        <p:spPr>
          <a:xfrm>
            <a:off x="684213" y="1557338"/>
            <a:ext cx="3527425" cy="4679950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 cmpd="dbl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4" name="Connettore 1 8"/>
          <p:cNvCxnSpPr/>
          <p:nvPr userDrawn="1"/>
        </p:nvCxnSpPr>
        <p:spPr>
          <a:xfrm>
            <a:off x="4211960" y="1981200"/>
            <a:ext cx="936104" cy="0"/>
          </a:xfrm>
          <a:prstGeom prst="line">
            <a:avLst/>
          </a:prstGeom>
          <a:ln w="38100" cmpd="dbl">
            <a:solidFill>
              <a:schemeClr val="bg2">
                <a:lumMod val="75000"/>
              </a:schemeClr>
            </a:solidFill>
            <a:headEnd type="oval"/>
            <a:tailEnd type="oval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numero diapositiva 2"/>
          <p:cNvSpPr txBox="1">
            <a:spLocks/>
          </p:cNvSpPr>
          <p:nvPr userDrawn="1"/>
        </p:nvSpPr>
        <p:spPr>
          <a:xfrm>
            <a:off x="6564313" y="6376988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64C0ECFE-6ECA-42C5-92C3-1C693D66B2F9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grpSp>
        <p:nvGrpSpPr>
          <p:cNvPr id="6" name="Gruppo 10"/>
          <p:cNvGrpSpPr>
            <a:grpSpLocks/>
          </p:cNvGrpSpPr>
          <p:nvPr userDrawn="1"/>
        </p:nvGrpSpPr>
        <p:grpSpPr bwMode="auto">
          <a:xfrm>
            <a:off x="6696075" y="115888"/>
            <a:ext cx="1979613" cy="396875"/>
            <a:chOff x="6371406" y="116632"/>
            <a:chExt cx="1980954" cy="396000"/>
          </a:xfrm>
        </p:grpSpPr>
        <p:grpSp>
          <p:nvGrpSpPr>
            <p:cNvPr id="7" name="Gruppo 10"/>
            <p:cNvGrpSpPr>
              <a:grpSpLocks/>
            </p:cNvGrpSpPr>
            <p:nvPr userDrawn="1"/>
          </p:nvGrpSpPr>
          <p:grpSpPr bwMode="auto">
            <a:xfrm>
              <a:off x="7812244" y="116632"/>
              <a:ext cx="540116" cy="396000"/>
              <a:chOff x="5507903" y="1159060"/>
              <a:chExt cx="936305" cy="720725"/>
            </a:xfrm>
          </p:grpSpPr>
          <p:pic>
            <p:nvPicPr>
              <p:cNvPr id="11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558383" y="1159060"/>
                <a:ext cx="885825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2" name="Connettore 1 12"/>
              <p:cNvCxnSpPr/>
              <p:nvPr/>
            </p:nvCxnSpPr>
            <p:spPr>
              <a:xfrm>
                <a:off x="5507903" y="1159060"/>
                <a:ext cx="0" cy="714959"/>
              </a:xfrm>
              <a:prstGeom prst="line">
                <a:avLst/>
              </a:prstGeom>
              <a:ln w="57150" cmpd="dbl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uppo 13"/>
            <p:cNvGrpSpPr>
              <a:grpSpLocks/>
            </p:cNvGrpSpPr>
            <p:nvPr userDrawn="1"/>
          </p:nvGrpSpPr>
          <p:grpSpPr bwMode="auto">
            <a:xfrm>
              <a:off x="6371406" y="116632"/>
              <a:ext cx="1404302" cy="396000"/>
              <a:chOff x="3131840" y="1159060"/>
              <a:chExt cx="2253606" cy="720725"/>
            </a:xfrm>
          </p:grpSpPr>
          <p:pic>
            <p:nvPicPr>
              <p:cNvPr id="9" name="Picture 2" descr="torna alla home page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55037"/>
              <a:stretch>
                <a:fillRect/>
              </a:stretch>
            </p:blipFill>
            <p:spPr bwMode="auto">
              <a:xfrm>
                <a:off x="3131840" y="1159060"/>
                <a:ext cx="2201986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0" name="Connettore 1 15"/>
              <p:cNvCxnSpPr/>
              <p:nvPr/>
            </p:nvCxnSpPr>
            <p:spPr>
              <a:xfrm>
                <a:off x="5385446" y="1159060"/>
                <a:ext cx="0" cy="714959"/>
              </a:xfrm>
              <a:prstGeom prst="line">
                <a:avLst/>
              </a:prstGeom>
              <a:ln w="57150" cmpd="dbl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E75C04-77A0-4260-9548-D6F3070CEBF5}" type="datetime1">
              <a:rPr lang="it-IT"/>
              <a:pPr>
                <a:defRPr/>
              </a:pPr>
              <a:t>13/11/2015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A540F3-22A0-4F94-A863-07DBC9889D3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4" r:id="rId12"/>
    <p:sldLayoutId id="2147483672" r:id="rId13"/>
    <p:sldLayoutId id="2147483673" r:id="rId14"/>
    <p:sldLayoutId id="2147483662" r:id="rId15"/>
    <p:sldLayoutId id="2147483663" r:id="rId16"/>
    <p:sldLayoutId id="2147483664" r:id="rId17"/>
    <p:sldLayoutId id="2147483665" r:id="rId18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icp.it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www.cnoas.it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bing.com/images/search?q=clipart+timbro&amp;id=089CEC0DED869A09E4AEA82B485699CFDA98C0EC&amp;FORM=IQFRBA" TargetMode="Externa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/>
            </a:gs>
            <a:gs pos="50000">
              <a:schemeClr val="bg2">
                <a:lumMod val="90000"/>
              </a:schemeClr>
            </a:gs>
            <a:gs pos="100000">
              <a:schemeClr val="bg2">
                <a:lumMod val="9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itolo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147002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it-IT" sz="2400" b="1" dirty="0" smtClean="0">
                <a:latin typeface="Comic Sans MS" pitchFamily="66" charset="0"/>
              </a:rPr>
              <a:t>RETE NAZIONALE</a:t>
            </a:r>
            <a:br>
              <a:rPr lang="it-IT" sz="2400" b="1" dirty="0" smtClean="0">
                <a:latin typeface="Comic Sans MS" pitchFamily="66" charset="0"/>
              </a:rPr>
            </a:br>
            <a:r>
              <a:rPr lang="it-IT" sz="2400" b="1" dirty="0" smtClean="0">
                <a:latin typeface="Comic Sans MS" pitchFamily="66" charset="0"/>
              </a:rPr>
              <a:t>ASSISTENTI SOCIALI CURE PALLIATIVE:</a:t>
            </a:r>
            <a:br>
              <a:rPr lang="it-IT" sz="2400" b="1" dirty="0" smtClean="0">
                <a:latin typeface="Comic Sans MS" pitchFamily="66" charset="0"/>
              </a:rPr>
            </a:b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 PROGETTO INNOVATIVO</a:t>
            </a:r>
          </a:p>
        </p:txBody>
      </p:sp>
      <p:sp>
        <p:nvSpPr>
          <p:cNvPr id="14341" name="Sottotitolo 2"/>
          <p:cNvSpPr>
            <a:spLocks noGrp="1"/>
          </p:cNvSpPr>
          <p:nvPr>
            <p:ph type="subTitle" idx="1"/>
          </p:nvPr>
        </p:nvSpPr>
        <p:spPr>
          <a:xfrm>
            <a:off x="1371600" y="3747591"/>
            <a:ext cx="6400800" cy="127099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>
                <a:ln w="1905"/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ANNA MARIA RUSSO</a:t>
            </a:r>
          </a:p>
          <a:p>
            <a:pPr eaLnBrk="1" hangingPunct="1">
              <a:lnSpc>
                <a:spcPts val="2160"/>
              </a:lnSpc>
              <a:defRPr/>
            </a:pPr>
            <a:r>
              <a:rPr lang="it-IT" sz="1800" b="1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Referente Rete Nazionale Assistenti Sociali Cure Palliative</a:t>
            </a:r>
          </a:p>
          <a:p>
            <a:pPr eaLnBrk="1" hangingPunct="1">
              <a:lnSpc>
                <a:spcPts val="2160"/>
              </a:lnSpc>
              <a:defRPr/>
            </a:pPr>
            <a:r>
              <a:rPr lang="it-IT" sz="1800" b="1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Referente Commissione  Assistenti Sociali SICP</a:t>
            </a:r>
          </a:p>
          <a:p>
            <a:pPr eaLnBrk="1" hangingPunct="1">
              <a:lnSpc>
                <a:spcPts val="2160"/>
              </a:lnSpc>
              <a:defRPr/>
            </a:pPr>
            <a:r>
              <a:rPr lang="it-IT" sz="1800" b="1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(Società Italiana Cure Palliative </a:t>
            </a:r>
            <a:r>
              <a:rPr lang="it-IT" sz="1800" b="1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www.sicp.it</a:t>
            </a:r>
            <a:r>
              <a:rPr lang="it-IT" sz="1800" b="1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</p:txBody>
      </p:sp>
      <p:grpSp>
        <p:nvGrpSpPr>
          <p:cNvPr id="20484" name="Gruppo 3"/>
          <p:cNvGrpSpPr>
            <a:grpSpLocks/>
          </p:cNvGrpSpPr>
          <p:nvPr/>
        </p:nvGrpSpPr>
        <p:grpSpPr bwMode="auto">
          <a:xfrm>
            <a:off x="2844800" y="836613"/>
            <a:ext cx="3240088" cy="720725"/>
            <a:chOff x="3132138" y="1158875"/>
            <a:chExt cx="3240087" cy="720725"/>
          </a:xfrm>
        </p:grpSpPr>
        <p:grpSp>
          <p:nvGrpSpPr>
            <p:cNvPr id="20487" name="Gruppo 13"/>
            <p:cNvGrpSpPr>
              <a:grpSpLocks/>
            </p:cNvGrpSpPr>
            <p:nvPr/>
          </p:nvGrpSpPr>
          <p:grpSpPr bwMode="auto">
            <a:xfrm>
              <a:off x="5435600" y="1158875"/>
              <a:ext cx="936625" cy="720725"/>
              <a:chOff x="5508104" y="1159060"/>
              <a:chExt cx="936104" cy="720725"/>
            </a:xfrm>
          </p:grpSpPr>
          <p:pic>
            <p:nvPicPr>
              <p:cNvPr id="2049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558383" y="1159060"/>
                <a:ext cx="885825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0" name="Connettore 1 9"/>
              <p:cNvCxnSpPr/>
              <p:nvPr/>
            </p:nvCxnSpPr>
            <p:spPr>
              <a:xfrm>
                <a:off x="5508104" y="1159060"/>
                <a:ext cx="0" cy="715962"/>
              </a:xfrm>
              <a:prstGeom prst="line">
                <a:avLst/>
              </a:prstGeom>
              <a:ln w="57150" cmpd="dbl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488" name="Gruppo 14"/>
            <p:cNvGrpSpPr>
              <a:grpSpLocks/>
            </p:cNvGrpSpPr>
            <p:nvPr/>
          </p:nvGrpSpPr>
          <p:grpSpPr bwMode="auto">
            <a:xfrm>
              <a:off x="3132138" y="1158875"/>
              <a:ext cx="2252662" cy="720725"/>
              <a:chOff x="3131840" y="1159060"/>
              <a:chExt cx="2253121" cy="720725"/>
            </a:xfrm>
          </p:grpSpPr>
          <p:pic>
            <p:nvPicPr>
              <p:cNvPr id="20489" name="Picture 2" descr="torna alla home page">
                <a:hlinkClick r:id="rId4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r="55037"/>
              <a:stretch>
                <a:fillRect/>
              </a:stretch>
            </p:blipFill>
            <p:spPr bwMode="auto">
              <a:xfrm>
                <a:off x="3131840" y="1159060"/>
                <a:ext cx="2201986" cy="720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1" name="Connettore 1 10"/>
              <p:cNvCxnSpPr/>
              <p:nvPr/>
            </p:nvCxnSpPr>
            <p:spPr>
              <a:xfrm>
                <a:off x="5384961" y="1159060"/>
                <a:ext cx="0" cy="715962"/>
              </a:xfrm>
              <a:prstGeom prst="line">
                <a:avLst/>
              </a:prstGeom>
              <a:ln w="57150" cmpd="dbl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" name="Connettore 1 2"/>
          <p:cNvCxnSpPr/>
          <p:nvPr/>
        </p:nvCxnSpPr>
        <p:spPr>
          <a:xfrm>
            <a:off x="900113" y="3675782"/>
            <a:ext cx="7416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486" name="Titolo 1"/>
          <p:cNvSpPr txBox="1">
            <a:spLocks/>
          </p:cNvSpPr>
          <p:nvPr/>
        </p:nvSpPr>
        <p:spPr bwMode="auto">
          <a:xfrm>
            <a:off x="1979712" y="5301208"/>
            <a:ext cx="5400749" cy="7920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it-IT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</a:rPr>
              <a:t>CONVEGNO ORDINE ASSISTENTI SOCIALI </a:t>
            </a:r>
          </a:p>
          <a:p>
            <a:pPr algn="ctr" eaLnBrk="0" hangingPunct="0"/>
            <a:r>
              <a:rPr lang="it-IT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</a:rPr>
              <a:t>EMILIA ROMAGNA</a:t>
            </a:r>
          </a:p>
          <a:p>
            <a:pPr algn="ctr" eaLnBrk="0" hangingPunct="0"/>
            <a:r>
              <a:rPr lang="it-IT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</a:rPr>
              <a:t>Bologna, 23 ottobre 2015</a:t>
            </a:r>
            <a:endParaRPr lang="it-IT" b="1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60888" y="1565275"/>
            <a:ext cx="37147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60888" y="1565275"/>
            <a:ext cx="37147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>
            <a:spLocks noChangeArrowheads="1"/>
          </p:cNvSpPr>
          <p:nvPr/>
        </p:nvSpPr>
        <p:spPr bwMode="auto">
          <a:xfrm>
            <a:off x="4787900" y="5516563"/>
            <a:ext cx="1871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 sz="1400" b="1">
                <a:solidFill>
                  <a:schemeClr val="accent2"/>
                </a:solidFill>
              </a:rPr>
              <a:t>Marzo 2011</a:t>
            </a:r>
          </a:p>
          <a:p>
            <a:pPr algn="r"/>
            <a:r>
              <a:rPr lang="it-IT" sz="1400" b="1"/>
              <a:t>Difatta E</a:t>
            </a:r>
          </a:p>
        </p:txBody>
      </p:sp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62475" y="1565275"/>
            <a:ext cx="37147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asellaDiTesto 23"/>
          <p:cNvSpPr txBox="1">
            <a:spLocks noChangeArrowheads="1"/>
          </p:cNvSpPr>
          <p:nvPr/>
        </p:nvSpPr>
        <p:spPr bwMode="auto">
          <a:xfrm>
            <a:off x="3998913" y="1244600"/>
            <a:ext cx="1873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 sz="1400" b="1">
                <a:solidFill>
                  <a:schemeClr val="accent2"/>
                </a:solidFill>
              </a:rPr>
              <a:t>Maggio 2011</a:t>
            </a:r>
          </a:p>
          <a:p>
            <a:pPr algn="r"/>
            <a:r>
              <a:rPr lang="it-IT" sz="1400" b="1"/>
              <a:t>Russo AM</a:t>
            </a:r>
          </a:p>
        </p:txBody>
      </p:sp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62475" y="1565275"/>
            <a:ext cx="37147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CasellaDiTesto 25"/>
          <p:cNvSpPr txBox="1">
            <a:spLocks noChangeArrowheads="1"/>
          </p:cNvSpPr>
          <p:nvPr/>
        </p:nvSpPr>
        <p:spPr bwMode="auto">
          <a:xfrm>
            <a:off x="6343650" y="1125538"/>
            <a:ext cx="187166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>
                <a:solidFill>
                  <a:schemeClr val="accent2"/>
                </a:solidFill>
              </a:rPr>
              <a:t>Giugno 2011</a:t>
            </a:r>
          </a:p>
          <a:p>
            <a:r>
              <a:rPr lang="it-IT" sz="1400" b="1"/>
              <a:t>Mondini T</a:t>
            </a:r>
          </a:p>
        </p:txBody>
      </p:sp>
      <p:sp>
        <p:nvSpPr>
          <p:cNvPr id="28" name="CasellaDiTesto 27"/>
          <p:cNvSpPr txBox="1">
            <a:spLocks noChangeArrowheads="1"/>
          </p:cNvSpPr>
          <p:nvPr/>
        </p:nvSpPr>
        <p:spPr bwMode="auto">
          <a:xfrm>
            <a:off x="6443663" y="2330450"/>
            <a:ext cx="18732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>
                <a:solidFill>
                  <a:schemeClr val="accent2"/>
                </a:solidFill>
              </a:rPr>
              <a:t>Marzo 2015</a:t>
            </a:r>
          </a:p>
          <a:p>
            <a:r>
              <a:rPr lang="it-IT" sz="1400" b="1"/>
              <a:t>Grossi E</a:t>
            </a:r>
          </a:p>
        </p:txBody>
      </p:sp>
      <p:sp>
        <p:nvSpPr>
          <p:cNvPr id="30" name="CasellaDiTesto 29"/>
          <p:cNvSpPr txBox="1">
            <a:spLocks noChangeArrowheads="1"/>
          </p:cNvSpPr>
          <p:nvPr/>
        </p:nvSpPr>
        <p:spPr bwMode="auto">
          <a:xfrm>
            <a:off x="3708400" y="4008438"/>
            <a:ext cx="12954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 sz="1400" b="1">
                <a:solidFill>
                  <a:schemeClr val="accent2"/>
                </a:solidFill>
              </a:rPr>
              <a:t>Aprile 2015</a:t>
            </a:r>
          </a:p>
          <a:p>
            <a:pPr algn="r"/>
            <a:r>
              <a:rPr lang="it-IT" sz="1400" b="1"/>
              <a:t>Concu G</a:t>
            </a:r>
          </a:p>
        </p:txBody>
      </p:sp>
      <p:sp>
        <p:nvSpPr>
          <p:cNvPr id="34" name="CasellaDiTesto 33"/>
          <p:cNvSpPr txBox="1">
            <a:spLocks noChangeArrowheads="1"/>
          </p:cNvSpPr>
          <p:nvPr/>
        </p:nvSpPr>
        <p:spPr bwMode="auto">
          <a:xfrm>
            <a:off x="6732588" y="1628775"/>
            <a:ext cx="1871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>
                <a:solidFill>
                  <a:schemeClr val="accent2"/>
                </a:solidFill>
              </a:rPr>
              <a:t>Giugno 2015</a:t>
            </a:r>
          </a:p>
          <a:p>
            <a:r>
              <a:rPr lang="it-IT" sz="1400" b="1"/>
              <a:t>Menotti P</a:t>
            </a:r>
          </a:p>
        </p:txBody>
      </p:sp>
      <p:sp>
        <p:nvSpPr>
          <p:cNvPr id="35" name="CasellaDiTesto 34"/>
          <p:cNvSpPr txBox="1">
            <a:spLocks noChangeArrowheads="1"/>
          </p:cNvSpPr>
          <p:nvPr/>
        </p:nvSpPr>
        <p:spPr bwMode="auto">
          <a:xfrm>
            <a:off x="3851920" y="3140968"/>
            <a:ext cx="184626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 sz="1400" b="1" dirty="0">
                <a:solidFill>
                  <a:schemeClr val="accent2"/>
                </a:solidFill>
              </a:rPr>
              <a:t>Maggio 2015</a:t>
            </a:r>
          </a:p>
          <a:p>
            <a:pPr algn="r"/>
            <a:r>
              <a:rPr lang="it-IT" sz="1400" b="1" dirty="0"/>
              <a:t>Summa </a:t>
            </a:r>
            <a:r>
              <a:rPr lang="it-IT" sz="1400" b="1" dirty="0" smtClean="0"/>
              <a:t>A</a:t>
            </a:r>
          </a:p>
          <a:p>
            <a:pPr algn="r"/>
            <a:r>
              <a:rPr lang="it-IT" sz="1400" b="1" dirty="0" err="1" smtClean="0"/>
              <a:t>Sisti</a:t>
            </a:r>
            <a:r>
              <a:rPr lang="it-IT" sz="1400" b="1" dirty="0" smtClean="0"/>
              <a:t> L</a:t>
            </a:r>
            <a:endParaRPr lang="it-IT" sz="1400" b="1" dirty="0"/>
          </a:p>
        </p:txBody>
      </p:sp>
      <p:pic>
        <p:nvPicPr>
          <p:cNvPr id="22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60888" y="1565275"/>
            <a:ext cx="37147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60888" y="1565275"/>
            <a:ext cx="37147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60888" y="1565275"/>
            <a:ext cx="37147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1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60888" y="1565275"/>
            <a:ext cx="37147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CasellaDiTesto 39"/>
          <p:cNvSpPr txBox="1">
            <a:spLocks noChangeArrowheads="1"/>
          </p:cNvSpPr>
          <p:nvPr/>
        </p:nvSpPr>
        <p:spPr bwMode="auto">
          <a:xfrm>
            <a:off x="6804025" y="2852738"/>
            <a:ext cx="1871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 smtClean="0">
                <a:solidFill>
                  <a:schemeClr val="accent2"/>
                </a:solidFill>
              </a:rPr>
              <a:t>Novembre </a:t>
            </a:r>
            <a:r>
              <a:rPr lang="it-IT" sz="1400" b="1" dirty="0">
                <a:solidFill>
                  <a:schemeClr val="accent2"/>
                </a:solidFill>
              </a:rPr>
              <a:t>2015</a:t>
            </a:r>
          </a:p>
          <a:p>
            <a:r>
              <a:rPr lang="it-IT" sz="1400" b="1" dirty="0"/>
              <a:t>Persiani O</a:t>
            </a:r>
          </a:p>
        </p:txBody>
      </p:sp>
      <p:sp>
        <p:nvSpPr>
          <p:cNvPr id="27" name="Titolo 1"/>
          <p:cNvSpPr txBox="1">
            <a:spLocks/>
          </p:cNvSpPr>
          <p:nvPr/>
        </p:nvSpPr>
        <p:spPr bwMode="auto">
          <a:xfrm>
            <a:off x="5435600" y="674688"/>
            <a:ext cx="3240088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defRPr/>
            </a:pPr>
            <a:r>
              <a:rPr lang="it-IT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Mappa cronologica</a:t>
            </a:r>
            <a:endParaRPr lang="it-IT" sz="20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883" name="Titolo 1"/>
          <p:cNvSpPr txBox="1">
            <a:spLocks/>
          </p:cNvSpPr>
          <p:nvPr/>
        </p:nvSpPr>
        <p:spPr bwMode="auto">
          <a:xfrm>
            <a:off x="323850" y="1916113"/>
            <a:ext cx="3384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it-IT" sz="2400" b="1" dirty="0" err="1">
                <a:solidFill>
                  <a:schemeClr val="accent1"/>
                </a:solidFill>
                <a:latin typeface="Calibri" pitchFamily="34" charset="0"/>
              </a:rPr>
              <a:t>GdL</a:t>
            </a:r>
            <a:r>
              <a:rPr lang="it-IT" sz="2400" b="1" dirty="0">
                <a:solidFill>
                  <a:schemeClr val="accent1"/>
                </a:solidFill>
                <a:latin typeface="Calibri" pitchFamily="34" charset="0"/>
              </a:rPr>
              <a:t>: referenti AS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5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5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4" grpId="0"/>
      <p:bldP spid="26" grpId="0"/>
      <p:bldP spid="28" grpId="0"/>
      <p:bldP spid="30" grpId="0"/>
      <p:bldP spid="34" grpId="0"/>
      <p:bldP spid="35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556792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asellaDiTesto 2"/>
          <p:cNvSpPr txBox="1"/>
          <p:nvPr/>
        </p:nvSpPr>
        <p:spPr>
          <a:xfrm>
            <a:off x="395536" y="1844824"/>
            <a:ext cx="32403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it-IT" sz="2400" b="1" dirty="0" smtClean="0">
                <a:solidFill>
                  <a:schemeClr val="accent1"/>
                </a:solidFill>
                <a:latin typeface="Calibri" pitchFamily="34" charset="0"/>
              </a:rPr>
              <a:t>Prima partecipazione  evento europeo</a:t>
            </a:r>
          </a:p>
        </p:txBody>
      </p:sp>
      <p:grpSp>
        <p:nvGrpSpPr>
          <p:cNvPr id="4" name="Gruppo 115"/>
          <p:cNvGrpSpPr>
            <a:grpSpLocks/>
          </p:cNvGrpSpPr>
          <p:nvPr/>
        </p:nvGrpSpPr>
        <p:grpSpPr bwMode="auto">
          <a:xfrm>
            <a:off x="468313" y="188913"/>
            <a:ext cx="1266825" cy="1268412"/>
            <a:chOff x="2239996" y="3391286"/>
            <a:chExt cx="1391146" cy="1391755"/>
          </a:xfrm>
        </p:grpSpPr>
        <p:sp>
          <p:nvSpPr>
            <p:cNvPr id="5" name="Goccia 4"/>
            <p:cNvSpPr/>
            <p:nvPr/>
          </p:nvSpPr>
          <p:spPr>
            <a:xfrm rot="5400000">
              <a:off x="2239692" y="3391590"/>
              <a:ext cx="1391755" cy="1391146"/>
            </a:xfrm>
            <a:prstGeom prst="teardrop">
              <a:avLst>
                <a:gd name="adj" fmla="val 100000"/>
              </a:avLst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6" name="Gruppo 118"/>
            <p:cNvGrpSpPr>
              <a:grpSpLocks/>
            </p:cNvGrpSpPr>
            <p:nvPr/>
          </p:nvGrpSpPr>
          <p:grpSpPr bwMode="auto">
            <a:xfrm>
              <a:off x="2292005" y="3429000"/>
              <a:ext cx="1302374" cy="1302235"/>
              <a:chOff x="1074634" y="573140"/>
              <a:chExt cx="1302374" cy="1302235"/>
            </a:xfrm>
          </p:grpSpPr>
          <p:sp>
            <p:nvSpPr>
              <p:cNvPr id="7" name="Ovale 6"/>
              <p:cNvSpPr/>
              <p:nvPr/>
            </p:nvSpPr>
            <p:spPr>
              <a:xfrm>
                <a:off x="1074924" y="573747"/>
                <a:ext cx="1302238" cy="1301177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8" name="Ovale 11"/>
              <p:cNvSpPr/>
              <p:nvPr/>
            </p:nvSpPr>
            <p:spPr>
              <a:xfrm>
                <a:off x="1074924" y="760126"/>
                <a:ext cx="1302238" cy="9301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6510" tIns="16510" rIns="16510" bIns="16510" spcCol="1270" anchor="ctr"/>
              <a:lstStyle/>
              <a:p>
                <a:pPr algn="ctr" defTabSz="577850">
                  <a:spcAft>
                    <a:spcPts val="0"/>
                  </a:spcAft>
                  <a:defRPr/>
                </a:pPr>
                <a:r>
                  <a:rPr lang="it-IT" sz="2000" b="1" dirty="0" smtClean="0"/>
                  <a:t>Giugno</a:t>
                </a:r>
                <a:endParaRPr lang="it-IT" sz="2000" b="1" dirty="0"/>
              </a:p>
              <a:p>
                <a:pPr algn="ctr" defTabSz="577850">
                  <a:spcAft>
                    <a:spcPts val="0"/>
                  </a:spcAft>
                  <a:defRPr/>
                </a:pPr>
                <a:r>
                  <a:rPr lang="it-IT" sz="2000" b="1" dirty="0"/>
                  <a:t>2015</a:t>
                </a:r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760499"/>
              </p:ext>
            </p:extLst>
          </p:nvPr>
        </p:nvGraphicFramePr>
        <p:xfrm>
          <a:off x="5076056" y="1052736"/>
          <a:ext cx="3231827" cy="4432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Acrobat Document" r:id="rId3" imgW="5667300" imgH="8019870" progId="AcroExch.Document.7">
                  <p:embed/>
                </p:oleObj>
              </mc:Choice>
              <mc:Fallback>
                <p:oleObj name="Acrobat Document" r:id="rId3" imgW="5667300" imgH="8019870" progId="AcroExch.Document.7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1052736"/>
                        <a:ext cx="3231827" cy="44320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po 115"/>
          <p:cNvGrpSpPr>
            <a:grpSpLocks/>
          </p:cNvGrpSpPr>
          <p:nvPr/>
        </p:nvGrpSpPr>
        <p:grpSpPr bwMode="auto">
          <a:xfrm>
            <a:off x="468313" y="188913"/>
            <a:ext cx="1266825" cy="1268412"/>
            <a:chOff x="2239996" y="3391286"/>
            <a:chExt cx="1391146" cy="1391755"/>
          </a:xfrm>
        </p:grpSpPr>
        <p:sp>
          <p:nvSpPr>
            <p:cNvPr id="4" name="Goccia 3"/>
            <p:cNvSpPr/>
            <p:nvPr/>
          </p:nvSpPr>
          <p:spPr>
            <a:xfrm rot="5400000">
              <a:off x="2239692" y="3391590"/>
              <a:ext cx="1391755" cy="1391146"/>
            </a:xfrm>
            <a:prstGeom prst="teardrop">
              <a:avLst>
                <a:gd name="adj" fmla="val 100000"/>
              </a:avLst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5" name="Gruppo 118"/>
            <p:cNvGrpSpPr>
              <a:grpSpLocks/>
            </p:cNvGrpSpPr>
            <p:nvPr/>
          </p:nvGrpSpPr>
          <p:grpSpPr bwMode="auto">
            <a:xfrm>
              <a:off x="2292005" y="3429000"/>
              <a:ext cx="1302374" cy="1302235"/>
              <a:chOff x="1074634" y="573140"/>
              <a:chExt cx="1302374" cy="1302235"/>
            </a:xfrm>
          </p:grpSpPr>
          <p:sp>
            <p:nvSpPr>
              <p:cNvPr id="6" name="Ovale 5"/>
              <p:cNvSpPr/>
              <p:nvPr/>
            </p:nvSpPr>
            <p:spPr>
              <a:xfrm>
                <a:off x="1074924" y="573747"/>
                <a:ext cx="1302238" cy="1301177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7" name="Ovale 11"/>
              <p:cNvSpPr/>
              <p:nvPr/>
            </p:nvSpPr>
            <p:spPr>
              <a:xfrm>
                <a:off x="1074924" y="760126"/>
                <a:ext cx="1302238" cy="9301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6510" tIns="16510" rIns="16510" bIns="16510" spcCol="1270" anchor="ctr"/>
              <a:lstStyle/>
              <a:p>
                <a:pPr algn="ctr" defTabSz="577850">
                  <a:spcAft>
                    <a:spcPts val="0"/>
                  </a:spcAft>
                  <a:defRPr/>
                </a:pPr>
                <a:r>
                  <a:rPr lang="it-IT" sz="2000" b="1" dirty="0" smtClean="0"/>
                  <a:t>Ottobre 2015</a:t>
                </a:r>
                <a:endParaRPr lang="it-IT" sz="2000" b="1" dirty="0"/>
              </a:p>
            </p:txBody>
          </p:sp>
        </p:grpSp>
      </p:grpSp>
      <p:sp>
        <p:nvSpPr>
          <p:cNvPr id="8" name="CasellaDiTesto 7"/>
          <p:cNvSpPr txBox="1"/>
          <p:nvPr/>
        </p:nvSpPr>
        <p:spPr>
          <a:xfrm>
            <a:off x="395536" y="1844824"/>
            <a:ext cx="19442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it-IT" sz="2400" b="1" dirty="0" smtClean="0">
                <a:solidFill>
                  <a:schemeClr val="accent1"/>
                </a:solidFill>
                <a:latin typeface="Calibri" pitchFamily="34" charset="0"/>
              </a:rPr>
              <a:t>Primo  </a:t>
            </a:r>
          </a:p>
          <a:p>
            <a:pPr eaLnBrk="0" hangingPunct="0"/>
            <a:r>
              <a:rPr lang="it-IT" sz="2400" b="1" dirty="0" smtClean="0">
                <a:solidFill>
                  <a:schemeClr val="accent1"/>
                </a:solidFill>
                <a:latin typeface="Calibri" pitchFamily="34" charset="0"/>
              </a:rPr>
              <a:t>Evento C.P.</a:t>
            </a:r>
          </a:p>
          <a:p>
            <a:pPr eaLnBrk="0" hangingPunct="0"/>
            <a:r>
              <a:rPr lang="it-IT" sz="2400" b="1" dirty="0" smtClean="0">
                <a:solidFill>
                  <a:schemeClr val="accent1"/>
                </a:solidFill>
                <a:latin typeface="Calibri" pitchFamily="34" charset="0"/>
              </a:rPr>
              <a:t>Ordine Emilia Romagna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Segnaposto contenuto 4"/>
          <p:cNvSpPr>
            <a:spLocks noGrp="1"/>
          </p:cNvSpPr>
          <p:nvPr>
            <p:ph idx="4294967295"/>
          </p:nvPr>
        </p:nvSpPr>
        <p:spPr>
          <a:xfrm rot="21357853">
            <a:off x="1466850" y="882650"/>
            <a:ext cx="6470650" cy="5421313"/>
          </a:xfrm>
        </p:spPr>
        <p:txBody>
          <a:bodyPr/>
          <a:lstStyle/>
          <a:p>
            <a:pPr marL="271463" indent="-271463" algn="just" eaLnBrk="1" hangingPunct="1">
              <a:lnSpc>
                <a:spcPts val="22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it-IT" sz="1600" b="1" smtClean="0">
                <a:solidFill>
                  <a:schemeClr val="tx2"/>
                </a:solidFill>
              </a:rPr>
              <a:t>Proporre un paradigma di Servizio Sociale più maturo e innovativo, orientato a proporre interventi sempre più qualificati per migliorare la qualità di vita del morente e della sua rete familiare;</a:t>
            </a:r>
          </a:p>
          <a:p>
            <a:pPr marL="271463" indent="-271463" algn="just" eaLnBrk="1" hangingPunct="1">
              <a:lnSpc>
                <a:spcPts val="22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it-IT" sz="1600" b="1" smtClean="0">
                <a:solidFill>
                  <a:schemeClr val="tx2"/>
                </a:solidFill>
              </a:rPr>
              <a:t>Promuovere strategie  che concorrano ad una maggior integrazione tra l’ambito sanitario e quello sociale (C.D. art 36);</a:t>
            </a:r>
          </a:p>
          <a:p>
            <a:pPr marL="271463" indent="-271463" algn="just" eaLnBrk="1" hangingPunct="1">
              <a:lnSpc>
                <a:spcPts val="22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it-IT" sz="1600" smtClean="0"/>
              <a:t>Svolgere ricognizione degli A.S operativi nei Servizi C.P., suddivisi per aree regionali;</a:t>
            </a:r>
          </a:p>
          <a:p>
            <a:pPr marL="271463" indent="-271463" algn="just" eaLnBrk="1" hangingPunct="1">
              <a:lnSpc>
                <a:spcPts val="22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it-IT" sz="1600" smtClean="0"/>
              <a:t>Creare database suddiviso per aree regionali;</a:t>
            </a:r>
          </a:p>
          <a:p>
            <a:pPr marL="271463" indent="-271463" algn="just" eaLnBrk="1" hangingPunct="1">
              <a:lnSpc>
                <a:spcPts val="22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it-IT" sz="1600" smtClean="0"/>
              <a:t>Promuovere gruppi di lavoro riconosciuti dagli Ordini Regionali di appartenenza territoriale, finalizzati al confronto professionale ed esperienziale;</a:t>
            </a:r>
          </a:p>
          <a:p>
            <a:pPr marL="271463" indent="-271463" algn="just" eaLnBrk="1" hangingPunct="1">
              <a:lnSpc>
                <a:spcPts val="22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it-IT" sz="1600" smtClean="0"/>
              <a:t>Definire di una metodologia di intervento condivisa;</a:t>
            </a:r>
          </a:p>
          <a:p>
            <a:pPr marL="271463" indent="-271463" algn="just" eaLnBrk="1" hangingPunct="1">
              <a:lnSpc>
                <a:spcPts val="22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it-IT" sz="1600" smtClean="0"/>
              <a:t>Intercettare i bisogni formativi e avvio di corsi di formazioni specifici;</a:t>
            </a:r>
          </a:p>
          <a:p>
            <a:pPr marL="271463" indent="-271463" algn="just" eaLnBrk="1" hangingPunct="1">
              <a:lnSpc>
                <a:spcPts val="22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it-IT" sz="1600" smtClean="0"/>
              <a:t>Promuovere sinergie con Ordine Nazionale e Ordini Regionali AS;</a:t>
            </a:r>
          </a:p>
          <a:p>
            <a:pPr marL="271463" indent="-271463" algn="just" eaLnBrk="1" hangingPunct="1">
              <a:lnSpc>
                <a:spcPts val="22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it-IT" sz="1600" smtClean="0"/>
              <a:t>Promuovere sinergie con Società Italiana Cure Palliative (SICP);</a:t>
            </a:r>
          </a:p>
          <a:p>
            <a:pPr marL="271463" indent="-271463" algn="just" eaLnBrk="1" hangingPunct="1">
              <a:lnSpc>
                <a:spcPts val="22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it-IT" sz="1600" smtClean="0"/>
              <a:t>Produrre letteratura Servizio Sociale in C.P.;</a:t>
            </a:r>
          </a:p>
          <a:p>
            <a:pPr marL="271463" indent="-271463" algn="just" eaLnBrk="1" hangingPunct="1">
              <a:lnSpc>
                <a:spcPts val="22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it-IT" sz="1600" smtClean="0"/>
              <a:t>Promuovere occasioni finalizzate allo scambio culturale e professionale con organizzazioni internazionali dedicati alle Cure Palliative.</a:t>
            </a:r>
          </a:p>
        </p:txBody>
      </p:sp>
      <p:sp>
        <p:nvSpPr>
          <p:cNvPr id="4" name="Titolo 1"/>
          <p:cNvSpPr txBox="1">
            <a:spLocks/>
          </p:cNvSpPr>
          <p:nvPr/>
        </p:nvSpPr>
        <p:spPr bwMode="auto">
          <a:xfrm rot="21392757">
            <a:off x="1550988" y="717550"/>
            <a:ext cx="39608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it-IT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Obbiettivi</a:t>
            </a:r>
            <a:endParaRPr lang="it-IT" sz="2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55" name="AutoShape 2" descr="data:image/jpeg;base64,/9j/4AAQSkZJRgABAQAAAQABAAD/2wBDAAMCAgMCAgMDAwMEAwMEBQgFBQQEBQoHBwYIDAoMDAsKCwsNDhIQDQ4RDgsLEBYQERMUFRUVDA8XGBYUGBIUFRT/2wBDAQMEBAUEBQkFBQkUDQsNFBQUFBQUFBQUFBQUFBQUFBQUFBQUFBQUFBQUFBQUFBQUFBQUFBQUFBQUFBQUFBQUFBT/wAARCACSALEDASIAAhEBAxEB/8QAHQAAAQQDAQEAAAAAAAAAAAAAAgABAwQFBggHCf/EAEkQAAEDAgQDBAYFBgwHAQAAAAEAAgMEEQUSITEGQVEHE2GRCBQicYGhMrHS4fAVI1OSwdEWJTM0NUJEUmKTorIkVGNyc8LT8f/EABsBAAIDAQEBAAAAAAAAAAAAAAABAgMGBAUH/8QAMBEAAgIBAwIEBAQHAAAAAAAAAAECEQMEEiEFMRNBUXEGYYHhFDPR8CIyQpGhsfH/2gAMAwEAAhEDEQA/APqDnd8uiRe78BET48uqLTr81ZYrI87ks7tVI8tYGkkC/igz5r2Nh70rFY5cTv1Q5jb4Izrz59UwA68uqAsEvdf7ks7kROu/zQZtPpfNMaHzE7lIO03TgDqD8UtLb/NIYxd4pB22qTrDn80wO2vzQAQdpvzTh2m6G4tvz6qIy3dZvtdddk0rES5vHql3hbz0Que2ONz3uDWgElxOy8d469IaiwOodT4XT+vZdHTZi0D3aLj1Os0+jjvzypM6cGnzaqTjhjdHsgqTyOb3J/WHHkVyxVemLFhJDp8Mnnc36TXSNDPO117P2U9s/D3a3hElRg9R/wAXTges0cjvzkRPPxbfYqGm1+l1f5MrDPpc+n/NjRv/AHx+tIzm6iBN9Tp70d9d/mvQOULvUTHXddQ6fgo4z7dr/NFA2WL/AIskgv4jzSULELLrbVOAbE30CVvavogdE5zvpDKmMRaJiNXZeSIxgDQlObAWQF2W/NAEhj8TuhLLDcpZ7lIm6KAZw0O91SOoBsRp7Tr81eI15Ie5bud0IfA0VzG3dGG3G5TZbJ2iwTYhnttbUoWtuRqUTxeyENOljYpDQi25ygk9UbYA1ltdt0mNyge9SDbkgR5v22YtUYbwi6GnzNfPJldI11i1tl4DilXgdDwvO6Xu31BaQ0nVxcRyPv8Akuh+1+kdV8Myvy5mRn2gBrZcZ8ayxjvGxktZYixPNfN/iB5Ya1Tq04pL5G76KoS0m1cO7Z5Pxzi4b3gaBY3WR7AeO5uzjtC4VxOlfkpcRqW0tc0uDROJJhG5rnH9Gwh4aLEk31VahwLBsUxp8fENQafDjSVHdyNdI0CoLCIS4sa52UPIcQAb5bLNdgfZDXVfazhWFwYqzEaSlrIqiprqTO2CVkbg97gHgOy6WBIBNx1U+lY541GafLdV5lfUZKdxa4Su/I+l8be7c5gBDWkga3vqp9bqJ0rS53tg3JI12Rd42+4X0gw4QuiY72tzdRZvBJv07jQoAtXSUPteCSjwMsm/inze9CSgKQIM3Jvqge066FE3lokefxQAwa6+xT2IHPZObfNMdkwHza80/LmgO6fkUgY5drzTZrDnshO6E/sCYBudfqkw6jdRlPH9IIoLJtbDfdLvABqShvooXkWHuQlYdynXBtVHJFK0PidcFrhcOC409JLgmLhXHz+TjIymnYJcktiBfcNPS/VdkzH2viua/S3kic6gY23fR0pLtNdXG37V4HX4w/Bb33TX+T3Oiyl+L2Ls0zlnhHDzxVxjhmCMnMVRXVLKaO8JlsXG2wI0AuTrsCu/ey/srwjstw2Smw8Onq5gBUV8rAHy21AFtmg8vO65I9DyCnxbtrLntDn0NDUVDAR/X9iMHyefNd05iXHT5JdC0sI4vGa58g6vqJyy+EnwFa1yNE+c9SgOxQkG+x8lqTOknfTX0e6yNlW+MgOJJvuobpnODDexLgdrKVIjbLvrrvFJUfWH/oz+qkltiFszsg+rqpQBb71HL+NEznFrbXK5Wjp7k2nihcB9fNU2vcJD7d/C5VkElt7lFCCcNvf1QgfV1RH9vRCdvgih2ORr96awt96YnVM519B5qREYvsbfPohMn4uidZosd+eirvN9vqTQEpkH4KYSDT96hLrb/Ugc+zbgqVCss95p96rSSC33qr3kjySH5fArEcRcSQ8P0JmmcM5ByNOziOSUpQxpym6SJRjLJJRj3ZexfGKHCKOWsrqltPTxAl7i7X4BcddtmN1nFn5Rx6Vro6ed2SCN1riMCzfx4rKdoXHOKYxK5tTJLJSF5cO6JLHAnTba3RaNx1xlT4tw7FQxAMEfIHVfLOsdVj1KaxQdQjz7v7G/6b056BPJLmUuPZfc819H/tIi7L+37BcSr5DFhlWZMPq5CbNjjlAAefBrgw+4FfTppzNBzZgQHAg6EHYjwK+QvEuDOqJnSN3JJGi629FTt+xYPpOG+I6ozYe2Pu4qmd3tR2Fmi/MbDVaXomujHGsMjwOq6WTn4qOxBvz580ZGv3oGCzQb76/BEb/gLaozIGQF175R71NRx99UukGrIzZt9i7mR7tvNQyuJjLGAGR/ssBHM/gn4LJ00LYWNYy9hbW26hJiXqS3d4eaSP8AGySpJ7hSvN+Xmlm9m2nmne0uNrlJ129UFhGI7EHMT4E7Iyd9vNB31jaxTGbffzQImzdbeajfLa+3mhfNYc9+qgfISCdVJIVk/em/LzTCWw5earGQ32KbvD0KltFuJnzXJ1HmoXSkbW26qJzzmO6YONuaaVEbJHSF3TzQ5iBy80xefFMHkgaFToAWsD3EnT4rmvtd4jqMa4rfTiVzaVl2RsvYe9dH1cphpJn6gtY4/Irl7i+JtRiTpWu9th2Ot1gvi/LkjpYYsbq3z9DX/DuKMs0sklylx9SFvA7pqITMrCyQC+r7W8LLx7jegqIat8Usga5lwbtBK3zEuLaqlpvVw52YAtzX28V5fxDi0lTI/O9xN7lxNyfE+K+d78UoxWNcmucZxtyZpeI0r+9DH1Yii1uWxi/gtZrOIqnCaiJtJUviihd7LYvYDjfRzuptzWXxystIbkuGupWry4fJiEotqCdrLR6KbhVcHi6mO/ufST0Wu06btF7JqKprJRJXUb3Ukt9CQ36J8ivXfWr31A+K5K9Eurk4Y4ZxKl1yyOY4N2tuF0pw9WSY3UNjZe1/zjh/VHP9y+o6LK8unjORgtTFQzOKNsoIu8zTPFxq1hJ8yPf+zxWQY6zrC1veohHlaGgEAaaKRl82gO6ubsp4Js58PNJLXxSSHwCZMrrlDJL4pSlVZJFZQ7HdJdyXeWB+KjDuqRcNdfmp0Rske/N5oC6wTl3jz6oXG7fh1QIcvF+SbOLckPNMgByRdNpZK+qYmw10QA525Jh77JE+KV9ExohqckkEjH6tLSCOosuYe0FsfDXE01BUgwvlu+kMrgPWW/4Ds5wG7QbjmLWK6dkIt961zijhnDOKsMkw/FaCnxKhlHtU9TGHsJ62Ox8RqvH6p0vF1PGoTdNdmeroNfk0E90VafdHHeMzMdm2uCbk766rz7iEAPcdj4Lpfij0UqWoEn8GeKMUwC4sykqw3EadgHJoktIP115bxF6KvaWJXCkxfhXFBsHytqaR/wAQO8HzWHj8M6rDL+GpL3NO+uabIubTPA8TYxzrO1unw4xU7hdrd+a9PqPRH7XKkuY4cJxm92yOrZ5PkIwrWFegZxhikuTiPjSnpKR9s9NgtOWlw5gvcbr2cHRdQv5kkeXm6nh/pdmw+j7xVDWVWJxQSiSNjmxZm6tzA3drtpceS7V4KwZ2EYU18zCysnAfJcWyjXK23zPivL+xP0ccA7NaaKCkhdOyI53OnNy48l7sW5idT7ydVqsWFafEsSfYzWSfi5HkruRhw8EcZ15bqNSR/S+9WkaJr+5JL8bpICinLJ4BRH3BNIdUBdlNrrpohYzjdxFgmDcoOyKwun6pUFi8k3kid8N0P7kUFjHfYKJ02SxfzNgOZP43PJTFa9jeK0+FQYjUYhG+SmY6KB8QsQY5cjbuvo1uZxDj0Gt7KGSWxW2dGHG889iX7bS/2yWp4jbC9jWwyztc4NfJShsjY7m3tG9gRuQbG2ovsopJsdqYcSYyOGIWeyiqAXuH+F0jTl3GtgVhMI4gweGugdRYW8QVc0Ia6Jn0XPc6N8rrD2yx0bWno0tI03ik4pxnF2UNXTcJVDMQaXs7qtllZGGOa7KTYNBBc3K7MLtzNIuDdef4yfeVt+Sv9D31opxdRxpV5yaXPflOXyp9/Y2mNlY6ajnuGU1nidscudzyQMmQlw0GpOh5Ki+vxWhoxLVQet1ck7YmUdG2/sl9gS57gNG+0dfALE1EvEj5pm4ZwtQU9NDCHYdJUBrXwTOjY57HtD9A4mSMltraHUXR0FPxhij6M4pU0sEZqZ4qmmoxG4PiLSIZWEtuHtda7SbG1/fLxG3SUr9uPJede/oVPAoxUpzhXem+fN1St89vJ3xaXJswrMkf5+Huc2xcRoeh10+rxQltjcjVajh+H8UVEOGTvxaFz6OWSGqu974a0aDN9HcFpbzBBPQFbLQZmNqIC7M2Gcxs1Js3K1wFzroXEfBdePI5q2mvc83UadYe00+/a+Oa8/o/r5NMkkZcXsPJVZI/bOyvlAWjNsF0o86yi2IX2HkpoIQ6QCw8lPkB5BXsPo8z85AsNEpOkFF/DofV4CywvuTbdW7eAQMjyi9/mpAuYsQPwCYfT5bokN7POl0MZJ8Akhzn+6PNJKgKcjHZrZTb3INtLrIPN3m+nxUTomE6NB+KuU/Ur2lK5H/4kSdf3K0aRrjfMG+ChlpXMPslrhz11UtyCmASfn0TFxA+HRO9jmC5aoi8ZfG2ydpkQi43Veana+obURHJO1hZqLh7b3yuHS+o6XPUqXNc7DzTXyXNhr4oaTVMlGTj2MRj1VicLIPUaKOWQEh7nyFuQ/1cpFha+97aDQFRnGZnV8eHOilqZ58seeJriy5YXOJeLANb9G5sSSLBZgvs4m2vgVE6ON+rmNJ8QCfNVvG7tM7I6jHt2yh28+bv7fT3NcGP4c11U6kbVyHCKd3ssZMTLGSWuLAf5XVjhrd2htuCZZ3vjpoqHD+7pKKVjmRVVPCBFA7U2fGSx5aR/dIF9CLarOOpoHWvGDbxTxxxxA5GtbfW/PzUPCk+7/t+/oWvU4k04xfHq7/TlO36c00zAYXgs8c0NZPK8YoIhTyzxSSMpnsaTlywE2tqSG2s0nQkDXM0sDaSBsMZcWglxLjcucTcuJ6k6lTtf1de/UofZ6hWwxqHCOXNqJ5pXJ/v7eQB3Px5JW1TlupTaXAurTmDii7x4FjY7rOQRhkYaBposfRwhmpIN+SyLHDwXPN2yxcIkAsD8UOYpF411CG46qCC6CF/wE7bh/x6IMw8ETHNzbjdIVk2Y9PkkhzN6jzSTA1HEO1HA8NrJ6Ot9dgqoHZZI/VwS02vycVewni+h4hgjmw5lXNFJI6Jh7tgzubbMAC8E2v0XlnGuMHhHjLHnVtLW0wqqxs8E4h9idmRoytde17g2/7idDa9rAsIxWo4Wwx/8GKX1SbFKuofT4rVSUXdxOdGYy0jW+hIu06tH0QbrD9P6zqtV1GWlybaW/hRaap1G25PuvkvlwC5lR66KmbT+L8Q9xiZ9tA2ufJIY20NcXWuR3Uemtv0ngvJxhNQ+ncz+AuAx6XEZ4odme57Rezg3YHMNTfQWtdWaDDJhDRx1/BnD3dML2GSnx5weGG7tMzbkOkyXGbQHXotnuZdtR6l6xK6xOH1/wAImfbTSSSEWOH1xJ59yz7a13hLHMUpJqGgfgWD4VgbWu/OwYwJnsFswIbkAtmNvpc/DXcRj+GkZhXU2X/yDpf6k9zFtRizGXDTDsQaeojZ9tVpaaqH0KGudpzijF/9az/5cw8k2rKfSxNnjS+1/I+SyNgRcW26KXiSDYjSwytcLHCsQYfFkX7JCnEVYRf8mV+23dx//Rbk5tzsPJNk02Hkn4sheGjTu6q2n+jK93iGRj/3TCKsfb+LK8eBji/+i3Is8B5JgzbQeSPFkHho0z1Wrt/Rtdv+jZ9tN6vV7fkuvHjljIH+tbqGabDfomDNNh5I8WQeGjzaPiehmrKijLaiOppwC+CURxvFzbQOeL66afVYrKU0FTI7OMPrjGdWnJGcw6gh62TF+H6bF3wPmaC+CTvI3ZQS02INr9QbLIRQNhY1jA0NaAAALWC58ebUbpLJVeTX/X2DZ6mtxCdhJNBXNHId0wn/AHqZ08rG/wAxrraa90z7a2Es8B5LS+1Z1BFwu51e6ZsImbYwCK4dlfb+UBbtfcb2sqtVqXp8M83elfoNpJGRFRK4X/J+Ia/9Fn20/fTXt6hX/wCSz7awzosFfRQ943G2slp4srqcVNsuVpBBi9lpN7G1ufJZqDiCjw5kNBHS4i/JCC1zqaR/sAC13kWvrsTfQq+ORyipeobUD30w/sFf/ks+2iEk+f8AmNdvv3TLf71IOL6KzbU2JG4uR+TJ9P8AQrNLjtJVzxxsiqg+S9u8o5WAaXu4loy/FS3MNiK3eT/8nV/qM+0ks3mb4/qFJG5hsQORr3EOAcA4EXF7FJhJbr1KSS5490P0J7DNsFCwA94SLm51SSVxIrxi9QQdQDoPir+UHkNuiSSAIf7U4cso+tTDb4JJIAfmmA0SSQAikOSSSAHA0+KYbJJIAR3T80kkAIqKwJFxfdJJAAx/QB5piT37NUkkl2DyQ5Jvv1RjXLfXVJJMA0kkkAf/2Q=="/>
          <p:cNvSpPr>
            <a:spLocks noChangeAspect="1" noChangeArrowheads="1"/>
          </p:cNvSpPr>
          <p:nvPr/>
        </p:nvSpPr>
        <p:spPr bwMode="auto">
          <a:xfrm>
            <a:off x="63500" y="-661988"/>
            <a:ext cx="1685925" cy="1390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10" name="Picture 2" descr="http://ts1.mm.bing.net/th?id=JN.vlsO2VT34G1d%2fvlXWAs2Zw&amp;w=206&amp;h=206&amp;c=7&amp;rs=1&amp;qlt=90&amp;pid=3.1&amp;rm=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375342">
            <a:off x="7004050" y="5432425"/>
            <a:ext cx="11414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4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94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94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1085850"/>
            <a:ext cx="3421063" cy="471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itolo 1"/>
          <p:cNvSpPr txBox="1">
            <a:spLocks/>
          </p:cNvSpPr>
          <p:nvPr/>
        </p:nvSpPr>
        <p:spPr bwMode="auto">
          <a:xfrm>
            <a:off x="257175" y="1773238"/>
            <a:ext cx="48196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it-IT" sz="2400" b="1">
                <a:solidFill>
                  <a:schemeClr val="accent1"/>
                </a:solidFill>
                <a:latin typeface="Calibri" pitchFamily="34" charset="0"/>
              </a:rPr>
              <a:t>Documento di avvio della Rete nazionale AS CP</a:t>
            </a:r>
          </a:p>
        </p:txBody>
      </p:sp>
      <p:grpSp>
        <p:nvGrpSpPr>
          <p:cNvPr id="24579" name="Gruppo 115"/>
          <p:cNvGrpSpPr>
            <a:grpSpLocks/>
          </p:cNvGrpSpPr>
          <p:nvPr/>
        </p:nvGrpSpPr>
        <p:grpSpPr bwMode="auto">
          <a:xfrm>
            <a:off x="468313" y="188913"/>
            <a:ext cx="1266825" cy="1268412"/>
            <a:chOff x="2239996" y="3391286"/>
            <a:chExt cx="1391146" cy="1391755"/>
          </a:xfrm>
        </p:grpSpPr>
        <p:sp>
          <p:nvSpPr>
            <p:cNvPr id="15" name="Goccia 14"/>
            <p:cNvSpPr/>
            <p:nvPr/>
          </p:nvSpPr>
          <p:spPr>
            <a:xfrm rot="5400000">
              <a:off x="2239692" y="3391590"/>
              <a:ext cx="1391755" cy="1391146"/>
            </a:xfrm>
            <a:prstGeom prst="teardrop">
              <a:avLst>
                <a:gd name="adj" fmla="val 100000"/>
              </a:avLst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24582" name="Gruppo 118"/>
            <p:cNvGrpSpPr>
              <a:grpSpLocks/>
            </p:cNvGrpSpPr>
            <p:nvPr/>
          </p:nvGrpSpPr>
          <p:grpSpPr bwMode="auto">
            <a:xfrm>
              <a:off x="2292005" y="3429000"/>
              <a:ext cx="1302374" cy="1302235"/>
              <a:chOff x="1074634" y="573140"/>
              <a:chExt cx="1302374" cy="1302235"/>
            </a:xfrm>
          </p:grpSpPr>
          <p:sp>
            <p:nvSpPr>
              <p:cNvPr id="17" name="Ovale 16"/>
              <p:cNvSpPr/>
              <p:nvPr/>
            </p:nvSpPr>
            <p:spPr>
              <a:xfrm>
                <a:off x="1074924" y="573747"/>
                <a:ext cx="1302238" cy="1301177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8" name="Ovale 11"/>
              <p:cNvSpPr/>
              <p:nvPr/>
            </p:nvSpPr>
            <p:spPr>
              <a:xfrm>
                <a:off x="1074924" y="760126"/>
                <a:ext cx="1302238" cy="9301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6510" tIns="16510" rIns="16510" bIns="16510" spcCol="1270" anchor="ctr"/>
              <a:lstStyle/>
              <a:p>
                <a:pPr algn="ctr" defTabSz="577850">
                  <a:spcAft>
                    <a:spcPts val="0"/>
                  </a:spcAft>
                  <a:defRPr/>
                </a:pPr>
                <a:r>
                  <a:rPr lang="it-IT" sz="2000" b="1" dirty="0"/>
                  <a:t>Aprile</a:t>
                </a:r>
              </a:p>
              <a:p>
                <a:pPr algn="ctr" defTabSz="577850">
                  <a:spcAft>
                    <a:spcPts val="0"/>
                  </a:spcAft>
                  <a:defRPr/>
                </a:pPr>
                <a:r>
                  <a:rPr lang="it-IT" sz="2000" b="1" dirty="0"/>
                  <a:t>2009</a:t>
                </a:r>
              </a:p>
            </p:txBody>
          </p:sp>
        </p:grpSp>
      </p:grp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719388"/>
            <a:ext cx="21050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879475"/>
            <a:ext cx="3346450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itolo 1"/>
          <p:cNvSpPr txBox="1">
            <a:spLocks/>
          </p:cNvSpPr>
          <p:nvPr/>
        </p:nvSpPr>
        <p:spPr bwMode="auto">
          <a:xfrm>
            <a:off x="257175" y="1773238"/>
            <a:ext cx="48196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it-IT" sz="2400" b="1">
                <a:solidFill>
                  <a:schemeClr val="accent1"/>
                </a:solidFill>
                <a:latin typeface="Calibri" pitchFamily="34" charset="0"/>
              </a:rPr>
              <a:t>SICP - Documento Istituzione gruppo di lavoro</a:t>
            </a:r>
          </a:p>
        </p:txBody>
      </p:sp>
      <p:grpSp>
        <p:nvGrpSpPr>
          <p:cNvPr id="26627" name="Gruppo 115"/>
          <p:cNvGrpSpPr>
            <a:grpSpLocks/>
          </p:cNvGrpSpPr>
          <p:nvPr/>
        </p:nvGrpSpPr>
        <p:grpSpPr bwMode="auto">
          <a:xfrm>
            <a:off x="468313" y="188913"/>
            <a:ext cx="1266825" cy="1268412"/>
            <a:chOff x="2239996" y="3391286"/>
            <a:chExt cx="1391146" cy="1391755"/>
          </a:xfrm>
        </p:grpSpPr>
        <p:sp>
          <p:nvSpPr>
            <p:cNvPr id="57" name="Goccia 56"/>
            <p:cNvSpPr/>
            <p:nvPr/>
          </p:nvSpPr>
          <p:spPr>
            <a:xfrm rot="5400000">
              <a:off x="2239692" y="3391590"/>
              <a:ext cx="1391755" cy="1391146"/>
            </a:xfrm>
            <a:prstGeom prst="teardrop">
              <a:avLst>
                <a:gd name="adj" fmla="val 100000"/>
              </a:avLst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26632" name="Gruppo 118"/>
            <p:cNvGrpSpPr>
              <a:grpSpLocks/>
            </p:cNvGrpSpPr>
            <p:nvPr/>
          </p:nvGrpSpPr>
          <p:grpSpPr bwMode="auto">
            <a:xfrm>
              <a:off x="2292005" y="3429000"/>
              <a:ext cx="1302374" cy="1302235"/>
              <a:chOff x="1074634" y="573140"/>
              <a:chExt cx="1302374" cy="1302235"/>
            </a:xfrm>
          </p:grpSpPr>
          <p:sp>
            <p:nvSpPr>
              <p:cNvPr id="59" name="Ovale 58"/>
              <p:cNvSpPr/>
              <p:nvPr/>
            </p:nvSpPr>
            <p:spPr>
              <a:xfrm>
                <a:off x="1074924" y="573747"/>
                <a:ext cx="1302238" cy="1301177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60" name="Ovale 11"/>
              <p:cNvSpPr/>
              <p:nvPr/>
            </p:nvSpPr>
            <p:spPr>
              <a:xfrm>
                <a:off x="1074924" y="760126"/>
                <a:ext cx="1302238" cy="9301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6510" tIns="16510" rIns="16510" bIns="16510" spcCol="1270" anchor="ctr"/>
              <a:lstStyle/>
              <a:p>
                <a:pPr algn="ctr" defTabSz="577850">
                  <a:spcAft>
                    <a:spcPts val="0"/>
                  </a:spcAft>
                  <a:defRPr/>
                </a:pPr>
                <a:r>
                  <a:rPr lang="it-IT" sz="2000" b="1" dirty="0"/>
                  <a:t>Giugno</a:t>
                </a:r>
              </a:p>
              <a:p>
                <a:pPr algn="ctr" defTabSz="577850">
                  <a:spcAft>
                    <a:spcPts val="0"/>
                  </a:spcAft>
                  <a:defRPr/>
                </a:pPr>
                <a:r>
                  <a:rPr lang="it-IT" sz="2000" b="1" dirty="0"/>
                  <a:t>2011</a:t>
                </a:r>
              </a:p>
            </p:txBody>
          </p:sp>
        </p:grpSp>
      </p:grpSp>
      <p:grpSp>
        <p:nvGrpSpPr>
          <p:cNvPr id="61" name="Gruppo 60"/>
          <p:cNvGrpSpPr>
            <a:grpSpLocks/>
          </p:cNvGrpSpPr>
          <p:nvPr/>
        </p:nvGrpSpPr>
        <p:grpSpPr bwMode="auto">
          <a:xfrm>
            <a:off x="900113" y="3860800"/>
            <a:ext cx="4248150" cy="1223963"/>
            <a:chOff x="899592" y="3861048"/>
            <a:chExt cx="4248472" cy="1224136"/>
          </a:xfrm>
        </p:grpSpPr>
        <p:cxnSp>
          <p:nvCxnSpPr>
            <p:cNvPr id="62" name="Connettore 1 61"/>
            <p:cNvCxnSpPr/>
            <p:nvPr/>
          </p:nvCxnSpPr>
          <p:spPr>
            <a:xfrm flipH="1">
              <a:off x="899592" y="3730982"/>
              <a:ext cx="4248472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none"/>
              <a:tailEnd type="oval" w="lg" len="lg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ttangolo 62"/>
            <p:cNvSpPr/>
            <p:nvPr/>
          </p:nvSpPr>
          <p:spPr>
            <a:xfrm>
              <a:off x="971034" y="3932496"/>
              <a:ext cx="3097448" cy="115268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r>
                <a:rPr lang="it-IT" sz="1400" dirty="0">
                  <a:solidFill>
                    <a:schemeClr val="tx2"/>
                  </a:solidFill>
                  <a:latin typeface="Comic Sans MS" panose="030F0702030302020204" pitchFamily="66" charset="0"/>
                </a:rPr>
                <a:t>Anna Maria Russo</a:t>
              </a:r>
            </a:p>
            <a:p>
              <a:pPr algn="ctr">
                <a:buFont typeface="Arial" charset="0"/>
                <a:buNone/>
                <a:defRPr/>
              </a:pPr>
              <a:r>
                <a:rPr lang="it-IT" sz="1400" dirty="0">
                  <a:solidFill>
                    <a:schemeClr val="tx2"/>
                  </a:solidFill>
                  <a:latin typeface="Comic Sans MS" panose="030F0702030302020204" pitchFamily="66" charset="0"/>
                </a:rPr>
                <a:t>Flavia </a:t>
              </a:r>
              <a:r>
                <a:rPr lang="it-IT" sz="1400" dirty="0" err="1">
                  <a:solidFill>
                    <a:schemeClr val="tx2"/>
                  </a:solidFill>
                  <a:latin typeface="Comic Sans MS" panose="030F0702030302020204" pitchFamily="66" charset="0"/>
                </a:rPr>
                <a:t>Baruzzi</a:t>
              </a:r>
              <a:endParaRPr lang="it-IT" sz="1400" dirty="0">
                <a:solidFill>
                  <a:schemeClr val="tx2"/>
                </a:solidFill>
                <a:latin typeface="Comic Sans MS" panose="030F0702030302020204" pitchFamily="66" charset="0"/>
              </a:endParaRPr>
            </a:p>
            <a:p>
              <a:pPr algn="ctr">
                <a:buFont typeface="Arial" charset="0"/>
                <a:buNone/>
                <a:defRPr/>
              </a:pPr>
              <a:r>
                <a:rPr lang="it-IT" sz="1400" dirty="0">
                  <a:solidFill>
                    <a:schemeClr val="tx2"/>
                  </a:solidFill>
                  <a:latin typeface="Comic Sans MS" panose="030F0702030302020204" pitchFamily="66" charset="0"/>
                </a:rPr>
                <a:t>Emanuela </a:t>
              </a:r>
              <a:r>
                <a:rPr lang="it-IT" sz="1400" dirty="0" err="1">
                  <a:solidFill>
                    <a:schemeClr val="tx2"/>
                  </a:solidFill>
                  <a:latin typeface="Comic Sans MS" panose="030F0702030302020204" pitchFamily="66" charset="0"/>
                </a:rPr>
                <a:t>Difatta</a:t>
              </a:r>
              <a:endParaRPr lang="it-IT" sz="1400" dirty="0">
                <a:solidFill>
                  <a:schemeClr val="tx2"/>
                </a:solidFill>
                <a:latin typeface="Comic Sans MS" panose="030F0702030302020204" pitchFamily="66" charset="0"/>
              </a:endParaRPr>
            </a:p>
            <a:p>
              <a:pPr algn="ctr">
                <a:buFont typeface="Arial" charset="0"/>
                <a:buNone/>
                <a:defRPr/>
              </a:pPr>
              <a:r>
                <a:rPr lang="it-IT" sz="1400" dirty="0">
                  <a:solidFill>
                    <a:schemeClr val="tx2"/>
                  </a:solidFill>
                  <a:latin typeface="Comic Sans MS" panose="030F0702030302020204" pitchFamily="66" charset="0"/>
                </a:rPr>
                <a:t>Tiziana </a:t>
              </a:r>
              <a:r>
                <a:rPr lang="it-IT" sz="1400" dirty="0" err="1">
                  <a:solidFill>
                    <a:schemeClr val="tx2"/>
                  </a:solidFill>
                  <a:latin typeface="Comic Sans MS" panose="030F0702030302020204" pitchFamily="66" charset="0"/>
                </a:rPr>
                <a:t>Mondin</a:t>
              </a:r>
              <a:endParaRPr lang="it-IT" sz="1400" dirty="0">
                <a:solidFill>
                  <a:schemeClr val="tx2"/>
                </a:solidFill>
                <a:latin typeface="Comic Sans MS" panose="030F0702030302020204" pitchFamily="66" charset="0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19700" y="889000"/>
            <a:ext cx="3421063" cy="4916488"/>
          </a:xfrm>
        </p:spPr>
      </p:pic>
      <p:sp>
        <p:nvSpPr>
          <p:cNvPr id="27650" name="Titolo 1"/>
          <p:cNvSpPr txBox="1">
            <a:spLocks/>
          </p:cNvSpPr>
          <p:nvPr/>
        </p:nvSpPr>
        <p:spPr bwMode="auto">
          <a:xfrm>
            <a:off x="257175" y="1773238"/>
            <a:ext cx="48196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it-IT" sz="2800" b="1">
                <a:solidFill>
                  <a:schemeClr val="accent1"/>
                </a:solidFill>
                <a:latin typeface="Calibri" pitchFamily="34" charset="0"/>
              </a:rPr>
              <a:t>Riconoscimento Ordine Nazionale</a:t>
            </a:r>
          </a:p>
        </p:txBody>
      </p:sp>
      <p:grpSp>
        <p:nvGrpSpPr>
          <p:cNvPr id="27651" name="Gruppo 115"/>
          <p:cNvGrpSpPr>
            <a:grpSpLocks/>
          </p:cNvGrpSpPr>
          <p:nvPr/>
        </p:nvGrpSpPr>
        <p:grpSpPr bwMode="auto">
          <a:xfrm>
            <a:off x="468313" y="188913"/>
            <a:ext cx="1266825" cy="1268412"/>
            <a:chOff x="2239996" y="3391286"/>
            <a:chExt cx="1391146" cy="1391755"/>
          </a:xfrm>
        </p:grpSpPr>
        <p:sp>
          <p:nvSpPr>
            <p:cNvPr id="18" name="Goccia 17"/>
            <p:cNvSpPr/>
            <p:nvPr/>
          </p:nvSpPr>
          <p:spPr>
            <a:xfrm rot="5400000">
              <a:off x="2239692" y="3391590"/>
              <a:ext cx="1391755" cy="1391146"/>
            </a:xfrm>
            <a:prstGeom prst="teardrop">
              <a:avLst>
                <a:gd name="adj" fmla="val 100000"/>
              </a:avLst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27653" name="Gruppo 118"/>
            <p:cNvGrpSpPr>
              <a:grpSpLocks/>
            </p:cNvGrpSpPr>
            <p:nvPr/>
          </p:nvGrpSpPr>
          <p:grpSpPr bwMode="auto">
            <a:xfrm>
              <a:off x="2292005" y="3429000"/>
              <a:ext cx="1302374" cy="1302235"/>
              <a:chOff x="1074634" y="573140"/>
              <a:chExt cx="1302374" cy="1302235"/>
            </a:xfrm>
          </p:grpSpPr>
          <p:sp>
            <p:nvSpPr>
              <p:cNvPr id="20" name="Ovale 19"/>
              <p:cNvSpPr/>
              <p:nvPr/>
            </p:nvSpPr>
            <p:spPr>
              <a:xfrm>
                <a:off x="1074924" y="573747"/>
                <a:ext cx="1302238" cy="1301177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1" name="Ovale 11"/>
              <p:cNvSpPr/>
              <p:nvPr/>
            </p:nvSpPr>
            <p:spPr>
              <a:xfrm>
                <a:off x="1074924" y="760126"/>
                <a:ext cx="1302238" cy="9301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6510" tIns="16510" rIns="16510" bIns="16510" spcCol="1270" anchor="ctr"/>
              <a:lstStyle/>
              <a:p>
                <a:pPr algn="ctr" defTabSz="577850">
                  <a:spcAft>
                    <a:spcPts val="0"/>
                  </a:spcAft>
                  <a:defRPr/>
                </a:pPr>
                <a:r>
                  <a:rPr lang="it-IT" sz="2000" b="1" dirty="0"/>
                  <a:t>Gennaio</a:t>
                </a:r>
              </a:p>
              <a:p>
                <a:pPr algn="ctr" defTabSz="577850">
                  <a:spcAft>
                    <a:spcPts val="0"/>
                  </a:spcAft>
                  <a:defRPr/>
                </a:pPr>
                <a:r>
                  <a:rPr lang="it-IT" sz="2000" b="1" dirty="0"/>
                  <a:t>2012</a:t>
                </a: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873125"/>
            <a:ext cx="3313113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itolo 1"/>
          <p:cNvSpPr txBox="1">
            <a:spLocks/>
          </p:cNvSpPr>
          <p:nvPr/>
        </p:nvSpPr>
        <p:spPr bwMode="auto">
          <a:xfrm>
            <a:off x="257175" y="1773238"/>
            <a:ext cx="481965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it-IT" sz="2400" b="1">
                <a:solidFill>
                  <a:schemeClr val="accent1"/>
                </a:solidFill>
                <a:latin typeface="Calibri" pitchFamily="34" charset="0"/>
              </a:rPr>
              <a:t>Presentazione Core Curriculum</a:t>
            </a:r>
          </a:p>
        </p:txBody>
      </p:sp>
      <p:grpSp>
        <p:nvGrpSpPr>
          <p:cNvPr id="30723" name="Gruppo 115"/>
          <p:cNvGrpSpPr>
            <a:grpSpLocks/>
          </p:cNvGrpSpPr>
          <p:nvPr/>
        </p:nvGrpSpPr>
        <p:grpSpPr bwMode="auto">
          <a:xfrm>
            <a:off x="468313" y="188913"/>
            <a:ext cx="1266825" cy="1268412"/>
            <a:chOff x="2239996" y="3391286"/>
            <a:chExt cx="1391146" cy="1391755"/>
          </a:xfrm>
        </p:grpSpPr>
        <p:sp>
          <p:nvSpPr>
            <p:cNvPr id="25" name="Goccia 24"/>
            <p:cNvSpPr/>
            <p:nvPr/>
          </p:nvSpPr>
          <p:spPr>
            <a:xfrm rot="5400000">
              <a:off x="2239692" y="3391590"/>
              <a:ext cx="1391755" cy="1391146"/>
            </a:xfrm>
            <a:prstGeom prst="teardrop">
              <a:avLst>
                <a:gd name="adj" fmla="val 100000"/>
              </a:avLst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0726" name="Gruppo 118"/>
            <p:cNvGrpSpPr>
              <a:grpSpLocks/>
            </p:cNvGrpSpPr>
            <p:nvPr/>
          </p:nvGrpSpPr>
          <p:grpSpPr bwMode="auto">
            <a:xfrm>
              <a:off x="2292005" y="3429000"/>
              <a:ext cx="1302374" cy="1302235"/>
              <a:chOff x="1074634" y="573140"/>
              <a:chExt cx="1302374" cy="1302235"/>
            </a:xfrm>
          </p:grpSpPr>
          <p:sp>
            <p:nvSpPr>
              <p:cNvPr id="27" name="Ovale 26"/>
              <p:cNvSpPr/>
              <p:nvPr/>
            </p:nvSpPr>
            <p:spPr>
              <a:xfrm>
                <a:off x="1074924" y="573747"/>
                <a:ext cx="1302238" cy="1301177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8" name="Ovale 11"/>
              <p:cNvSpPr/>
              <p:nvPr/>
            </p:nvSpPr>
            <p:spPr>
              <a:xfrm>
                <a:off x="1074924" y="760126"/>
                <a:ext cx="1302238" cy="9301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6510" tIns="16510" rIns="16510" bIns="16510" spcCol="1270" anchor="ctr"/>
              <a:lstStyle/>
              <a:p>
                <a:pPr algn="ctr" defTabSz="577850">
                  <a:spcAft>
                    <a:spcPts val="0"/>
                  </a:spcAft>
                  <a:defRPr/>
                </a:pPr>
                <a:r>
                  <a:rPr lang="it-IT" sz="2000" b="1" dirty="0"/>
                  <a:t>Ottobre</a:t>
                </a:r>
              </a:p>
              <a:p>
                <a:pPr algn="ctr" defTabSz="577850">
                  <a:spcAft>
                    <a:spcPts val="0"/>
                  </a:spcAft>
                  <a:defRPr/>
                </a:pPr>
                <a:r>
                  <a:rPr lang="it-IT" sz="2000" b="1" dirty="0"/>
                  <a:t>2013</a:t>
                </a:r>
              </a:p>
            </p:txBody>
          </p:sp>
        </p:grpSp>
      </p:grpSp>
      <p:pic>
        <p:nvPicPr>
          <p:cNvPr id="29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0913" y="3408363"/>
            <a:ext cx="2252662" cy="2951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981075"/>
            <a:ext cx="3816350" cy="2976563"/>
          </a:xfrm>
        </p:spPr>
      </p:pic>
      <p:sp>
        <p:nvSpPr>
          <p:cNvPr id="32770" name="Titolo 1"/>
          <p:cNvSpPr txBox="1">
            <a:spLocks/>
          </p:cNvSpPr>
          <p:nvPr/>
        </p:nvSpPr>
        <p:spPr bwMode="auto">
          <a:xfrm>
            <a:off x="593725" y="1773238"/>
            <a:ext cx="36909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it-IT" sz="2400" b="1">
                <a:solidFill>
                  <a:schemeClr val="accent1"/>
                </a:solidFill>
                <a:latin typeface="Calibri" pitchFamily="34" charset="0"/>
              </a:rPr>
              <a:t>Realizzazione sito info CP </a:t>
            </a:r>
          </a:p>
        </p:txBody>
      </p:sp>
      <p:grpSp>
        <p:nvGrpSpPr>
          <p:cNvPr id="32771" name="Gruppo 115"/>
          <p:cNvGrpSpPr>
            <a:grpSpLocks/>
          </p:cNvGrpSpPr>
          <p:nvPr/>
        </p:nvGrpSpPr>
        <p:grpSpPr bwMode="auto">
          <a:xfrm>
            <a:off x="468313" y="188913"/>
            <a:ext cx="1266825" cy="1268412"/>
            <a:chOff x="2239996" y="3391286"/>
            <a:chExt cx="1391146" cy="1391755"/>
          </a:xfrm>
        </p:grpSpPr>
        <p:sp>
          <p:nvSpPr>
            <p:cNvPr id="20" name="Goccia 19"/>
            <p:cNvSpPr/>
            <p:nvPr/>
          </p:nvSpPr>
          <p:spPr>
            <a:xfrm rot="5400000">
              <a:off x="2239692" y="3391590"/>
              <a:ext cx="1391755" cy="1391146"/>
            </a:xfrm>
            <a:prstGeom prst="teardrop">
              <a:avLst>
                <a:gd name="adj" fmla="val 100000"/>
              </a:avLst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2773" name="Gruppo 118"/>
            <p:cNvGrpSpPr>
              <a:grpSpLocks/>
            </p:cNvGrpSpPr>
            <p:nvPr/>
          </p:nvGrpSpPr>
          <p:grpSpPr bwMode="auto">
            <a:xfrm>
              <a:off x="2292005" y="3429000"/>
              <a:ext cx="1302374" cy="1302235"/>
              <a:chOff x="1074634" y="573140"/>
              <a:chExt cx="1302374" cy="1302235"/>
            </a:xfrm>
          </p:grpSpPr>
          <p:sp>
            <p:nvSpPr>
              <p:cNvPr id="22" name="Ovale 21"/>
              <p:cNvSpPr/>
              <p:nvPr/>
            </p:nvSpPr>
            <p:spPr>
              <a:xfrm>
                <a:off x="1074924" y="573747"/>
                <a:ext cx="1302238" cy="1301177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3" name="Ovale 11"/>
              <p:cNvSpPr/>
              <p:nvPr/>
            </p:nvSpPr>
            <p:spPr>
              <a:xfrm>
                <a:off x="1074924" y="760126"/>
                <a:ext cx="1302238" cy="9301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6510" tIns="16510" rIns="16510" bIns="16510" spcCol="1270" anchor="ctr"/>
              <a:lstStyle/>
              <a:p>
                <a:pPr algn="ctr" defTabSz="577850">
                  <a:spcAft>
                    <a:spcPts val="0"/>
                  </a:spcAft>
                  <a:defRPr/>
                </a:pPr>
                <a:r>
                  <a:rPr lang="it-IT" sz="2000" b="1" dirty="0"/>
                  <a:t>Ottobre</a:t>
                </a:r>
              </a:p>
              <a:p>
                <a:pPr algn="ctr" defTabSz="577850">
                  <a:spcAft>
                    <a:spcPts val="0"/>
                  </a:spcAft>
                  <a:defRPr/>
                </a:pPr>
                <a:r>
                  <a:rPr lang="it-IT" sz="2000" b="1" dirty="0"/>
                  <a:t>2014</a:t>
                </a: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56213" y="908050"/>
            <a:ext cx="3348037" cy="5057775"/>
          </a:xfrm>
        </p:spPr>
      </p:pic>
      <p:pic>
        <p:nvPicPr>
          <p:cNvPr id="3481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933825"/>
            <a:ext cx="3744913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itolo 1"/>
          <p:cNvSpPr txBox="1">
            <a:spLocks/>
          </p:cNvSpPr>
          <p:nvPr/>
        </p:nvSpPr>
        <p:spPr bwMode="auto">
          <a:xfrm>
            <a:off x="395288" y="1773238"/>
            <a:ext cx="468153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it-IT" sz="2400" b="1">
                <a:solidFill>
                  <a:schemeClr val="accent1"/>
                </a:solidFill>
                <a:latin typeface="Calibri" pitchFamily="34" charset="0"/>
              </a:rPr>
              <a:t>Presentazione Core Curriculum presso Senato </a:t>
            </a:r>
          </a:p>
        </p:txBody>
      </p:sp>
      <p:grpSp>
        <p:nvGrpSpPr>
          <p:cNvPr id="34820" name="Gruppo 115"/>
          <p:cNvGrpSpPr>
            <a:grpSpLocks/>
          </p:cNvGrpSpPr>
          <p:nvPr/>
        </p:nvGrpSpPr>
        <p:grpSpPr bwMode="auto">
          <a:xfrm>
            <a:off x="468313" y="188913"/>
            <a:ext cx="1266825" cy="1268412"/>
            <a:chOff x="2239996" y="3391286"/>
            <a:chExt cx="1391146" cy="1391755"/>
          </a:xfrm>
        </p:grpSpPr>
        <p:sp>
          <p:nvSpPr>
            <p:cNvPr id="19" name="Goccia 18"/>
            <p:cNvSpPr/>
            <p:nvPr/>
          </p:nvSpPr>
          <p:spPr>
            <a:xfrm rot="5400000">
              <a:off x="2239692" y="3391590"/>
              <a:ext cx="1391755" cy="1391146"/>
            </a:xfrm>
            <a:prstGeom prst="teardrop">
              <a:avLst>
                <a:gd name="adj" fmla="val 100000"/>
              </a:avLst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4822" name="Gruppo 118"/>
            <p:cNvGrpSpPr>
              <a:grpSpLocks/>
            </p:cNvGrpSpPr>
            <p:nvPr/>
          </p:nvGrpSpPr>
          <p:grpSpPr bwMode="auto">
            <a:xfrm>
              <a:off x="2292005" y="3429000"/>
              <a:ext cx="1302374" cy="1302235"/>
              <a:chOff x="1074634" y="573140"/>
              <a:chExt cx="1302374" cy="1302235"/>
            </a:xfrm>
          </p:grpSpPr>
          <p:sp>
            <p:nvSpPr>
              <p:cNvPr id="21" name="Ovale 20"/>
              <p:cNvSpPr/>
              <p:nvPr/>
            </p:nvSpPr>
            <p:spPr>
              <a:xfrm>
                <a:off x="1074924" y="573747"/>
                <a:ext cx="1302238" cy="1301177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2" name="Ovale 11"/>
              <p:cNvSpPr/>
              <p:nvPr/>
            </p:nvSpPr>
            <p:spPr>
              <a:xfrm>
                <a:off x="1074924" y="760126"/>
                <a:ext cx="1302238" cy="9301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6510" tIns="16510" rIns="16510" bIns="16510" spcCol="1270" anchor="ctr"/>
              <a:lstStyle/>
              <a:p>
                <a:pPr algn="ctr" defTabSz="577850">
                  <a:spcAft>
                    <a:spcPts val="0"/>
                  </a:spcAft>
                  <a:defRPr/>
                </a:pPr>
                <a:r>
                  <a:rPr lang="it-IT" sz="2000" b="1" dirty="0"/>
                  <a:t>Marzo</a:t>
                </a:r>
              </a:p>
              <a:p>
                <a:pPr algn="ctr" defTabSz="577850">
                  <a:spcAft>
                    <a:spcPts val="0"/>
                  </a:spcAft>
                  <a:defRPr/>
                </a:pPr>
                <a:r>
                  <a:rPr lang="it-IT" sz="2000" b="1" dirty="0"/>
                  <a:t>2015</a:t>
                </a: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7088" y="801312"/>
            <a:ext cx="4505352" cy="52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44824"/>
            <a:ext cx="25812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uppo 115"/>
          <p:cNvGrpSpPr>
            <a:grpSpLocks/>
          </p:cNvGrpSpPr>
          <p:nvPr/>
        </p:nvGrpSpPr>
        <p:grpSpPr bwMode="auto">
          <a:xfrm>
            <a:off x="395536" y="72356"/>
            <a:ext cx="1266825" cy="1268412"/>
            <a:chOff x="2239996" y="3391286"/>
            <a:chExt cx="1391146" cy="1391755"/>
          </a:xfrm>
        </p:grpSpPr>
        <p:sp>
          <p:nvSpPr>
            <p:cNvPr id="6" name="Goccia 5"/>
            <p:cNvSpPr/>
            <p:nvPr/>
          </p:nvSpPr>
          <p:spPr>
            <a:xfrm rot="5400000">
              <a:off x="2239692" y="3391590"/>
              <a:ext cx="1391755" cy="1391146"/>
            </a:xfrm>
            <a:prstGeom prst="teardrop">
              <a:avLst>
                <a:gd name="adj" fmla="val 100000"/>
              </a:avLst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" name="Gruppo 118"/>
            <p:cNvGrpSpPr>
              <a:grpSpLocks/>
            </p:cNvGrpSpPr>
            <p:nvPr/>
          </p:nvGrpSpPr>
          <p:grpSpPr bwMode="auto">
            <a:xfrm>
              <a:off x="2292005" y="3429000"/>
              <a:ext cx="1302374" cy="1302235"/>
              <a:chOff x="1074634" y="573140"/>
              <a:chExt cx="1302374" cy="1302235"/>
            </a:xfrm>
          </p:grpSpPr>
          <p:sp>
            <p:nvSpPr>
              <p:cNvPr id="8" name="Ovale 7"/>
              <p:cNvSpPr/>
              <p:nvPr/>
            </p:nvSpPr>
            <p:spPr>
              <a:xfrm>
                <a:off x="1074924" y="573747"/>
                <a:ext cx="1302238" cy="1301177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9" name="Ovale 11"/>
              <p:cNvSpPr/>
              <p:nvPr/>
            </p:nvSpPr>
            <p:spPr>
              <a:xfrm>
                <a:off x="1074924" y="760126"/>
                <a:ext cx="1302238" cy="9301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6510" tIns="16510" rIns="16510" bIns="16510" spcCol="1270" anchor="ctr"/>
              <a:lstStyle/>
              <a:p>
                <a:pPr algn="ctr" defTabSz="577850">
                  <a:spcAft>
                    <a:spcPts val="0"/>
                  </a:spcAft>
                  <a:defRPr/>
                </a:pPr>
                <a:r>
                  <a:rPr lang="it-IT" sz="2000" b="1" dirty="0" smtClean="0"/>
                  <a:t>Marzo</a:t>
                </a:r>
                <a:endParaRPr lang="it-IT" sz="2000" b="1" dirty="0"/>
              </a:p>
              <a:p>
                <a:pPr algn="ctr" defTabSz="577850">
                  <a:spcAft>
                    <a:spcPts val="0"/>
                  </a:spcAft>
                  <a:defRPr/>
                </a:pPr>
                <a:r>
                  <a:rPr lang="it-IT" sz="2000" b="1" dirty="0"/>
                  <a:t>2015</a:t>
                </a:r>
              </a:p>
            </p:txBody>
          </p:sp>
        </p:grpSp>
      </p:grpSp>
      <p:sp>
        <p:nvSpPr>
          <p:cNvPr id="10" name="CasellaDiTesto 9"/>
          <p:cNvSpPr txBox="1"/>
          <p:nvPr/>
        </p:nvSpPr>
        <p:spPr>
          <a:xfrm>
            <a:off x="395536" y="2852936"/>
            <a:ext cx="19442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it-IT" sz="2400" b="1" dirty="0" smtClean="0">
                <a:solidFill>
                  <a:schemeClr val="accent1"/>
                </a:solidFill>
                <a:latin typeface="Calibri" pitchFamily="34" charset="0"/>
              </a:rPr>
              <a:t>Avvio gruppo di lavoro ASCP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946</TotalTime>
  <Words>304</Words>
  <Application>Microsoft Office PowerPoint</Application>
  <PresentationFormat>Presentazione su schermo (4:3)</PresentationFormat>
  <Paragraphs>71</Paragraphs>
  <Slides>12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8" baseType="lpstr">
      <vt:lpstr>Arial</vt:lpstr>
      <vt:lpstr>Calibri</vt:lpstr>
      <vt:lpstr>Comic Sans MS</vt:lpstr>
      <vt:lpstr>Wingdings</vt:lpstr>
      <vt:lpstr>Tema di Office</vt:lpstr>
      <vt:lpstr>Acrobat Document</vt:lpstr>
      <vt:lpstr>RETE NAZIONALE ASSISTENTI SOCIALI CURE PALLIATIVE: UN PROGETTO INNOVATIVO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Re Massimo</dc:creator>
  <cp:lastModifiedBy>Oaser Oaser</cp:lastModifiedBy>
  <cp:revision>133</cp:revision>
  <dcterms:created xsi:type="dcterms:W3CDTF">2015-04-21T14:26:26Z</dcterms:created>
  <dcterms:modified xsi:type="dcterms:W3CDTF">2015-11-13T09:53:55Z</dcterms:modified>
</cp:coreProperties>
</file>